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3"/>
  </p:notesMasterIdLst>
  <p:handoutMasterIdLst>
    <p:handoutMasterId r:id="rId34"/>
  </p:handoutMasterIdLst>
  <p:sldIdLst>
    <p:sldId id="289" r:id="rId5"/>
    <p:sldId id="291"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92" r:id="rId32"/>
  </p:sldIdLst>
  <p:sldSz cx="12192000" cy="6858000"/>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37"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30" autoAdjust="0"/>
    <p:restoredTop sz="83083" autoAdjust="0"/>
  </p:normalViewPr>
  <p:slideViewPr>
    <p:cSldViewPr snapToGrid="0" showGuides="1">
      <p:cViewPr>
        <p:scale>
          <a:sx n="60" d="100"/>
          <a:sy n="60" d="100"/>
        </p:scale>
        <p:origin x="-964" y="-224"/>
      </p:cViewPr>
      <p:guideLst>
        <p:guide orient="horz" pos="2137"/>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29282" cy="35195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265014" y="0"/>
            <a:ext cx="4029282" cy="351957"/>
          </a:xfrm>
          <a:prstGeom prst="rect">
            <a:avLst/>
          </a:prstGeom>
        </p:spPr>
        <p:txBody>
          <a:bodyPr vert="horz" lIns="91440" tIns="45720" rIns="91440" bIns="45720" rtlCol="0"/>
          <a:lstStyle>
            <a:lvl1pPr algn="r">
              <a:defRPr sz="1200"/>
            </a:lvl1pPr>
          </a:lstStyle>
          <a:p>
            <a:endParaRPr lang="en-US"/>
          </a:p>
        </p:txBody>
      </p:sp>
      <p:sp>
        <p:nvSpPr>
          <p:cNvPr id="4" name="Footer Placeholder 3"/>
          <p:cNvSpPr>
            <a:spLocks noGrp="1"/>
          </p:cNvSpPr>
          <p:nvPr>
            <p:ph type="ftr" sz="quarter" idx="2"/>
          </p:nvPr>
        </p:nvSpPr>
        <p:spPr>
          <a:xfrm>
            <a:off x="1" y="6658444"/>
            <a:ext cx="4029282" cy="35195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265014" y="6658444"/>
            <a:ext cx="4029282" cy="351957"/>
          </a:xfrm>
          <a:prstGeom prst="rect">
            <a:avLst/>
          </a:prstGeom>
        </p:spPr>
        <p:txBody>
          <a:bodyPr vert="horz" lIns="91440" tIns="45720" rIns="91440" bIns="45720" rtlCol="0" anchor="b"/>
          <a:lstStyle>
            <a:lvl1pPr algn="r">
              <a:defRPr sz="1200"/>
            </a:lvl1pPr>
          </a:lstStyle>
          <a:p>
            <a:fld id="{A02962D3-07F3-4B5F-8625-7BF4F97D0EE6}" type="slidenum">
              <a:rPr lang="en-US" smtClean="0"/>
              <a:pPr/>
              <a:t>‹Nr.›</a:t>
            </a:fld>
            <a:endParaRPr lang="en-US"/>
          </a:p>
        </p:txBody>
      </p:sp>
    </p:spTree>
    <p:extLst>
      <p:ext uri="{BB962C8B-B14F-4D97-AF65-F5344CB8AC3E}">
        <p14:creationId xmlns:p14="http://schemas.microsoft.com/office/powerpoint/2010/main" val="4291448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1737"/>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idx="1"/>
          </p:nvPr>
        </p:nvSpPr>
        <p:spPr>
          <a:xfrm>
            <a:off x="5265809" y="0"/>
            <a:ext cx="4028440" cy="351737"/>
          </a:xfrm>
          <a:prstGeom prst="rect">
            <a:avLst/>
          </a:prstGeom>
        </p:spPr>
        <p:txBody>
          <a:bodyPr vert="horz" lIns="93177" tIns="46589" rIns="93177" bIns="46589" rtlCol="0"/>
          <a:lstStyle>
            <a:lvl1pPr algn="r">
              <a:defRPr sz="1200"/>
            </a:lvl1pPr>
          </a:lstStyle>
          <a:p>
            <a:endParaRPr lang="en-GB"/>
          </a:p>
        </p:txBody>
      </p:sp>
      <p:sp>
        <p:nvSpPr>
          <p:cNvPr id="4" name="Slide Image Placeholder 3"/>
          <p:cNvSpPr>
            <a:spLocks noGrp="1" noRot="1" noChangeAspect="1"/>
          </p:cNvSpPr>
          <p:nvPr>
            <p:ph type="sldImg" idx="2"/>
          </p:nvPr>
        </p:nvSpPr>
        <p:spPr>
          <a:xfrm>
            <a:off x="2546350" y="876300"/>
            <a:ext cx="4203700" cy="2365375"/>
          </a:xfrm>
          <a:prstGeom prst="rect">
            <a:avLst/>
          </a:prstGeom>
          <a:noFill/>
          <a:ln w="12700">
            <a:solidFill>
              <a:prstClr val="black"/>
            </a:solidFill>
          </a:ln>
        </p:spPr>
        <p:txBody>
          <a:bodyPr vert="horz" lIns="93177" tIns="46589" rIns="93177" bIns="46589" rtlCol="0" anchor="ctr"/>
          <a:lstStyle/>
          <a:p>
            <a:endParaRPr lang="en-GB"/>
          </a:p>
        </p:txBody>
      </p:sp>
      <p:sp>
        <p:nvSpPr>
          <p:cNvPr id="5" name="Notes Placeholder 4"/>
          <p:cNvSpPr>
            <a:spLocks noGrp="1"/>
          </p:cNvSpPr>
          <p:nvPr>
            <p:ph type="body" sz="quarter" idx="3"/>
          </p:nvPr>
        </p:nvSpPr>
        <p:spPr>
          <a:xfrm>
            <a:off x="929640" y="3373755"/>
            <a:ext cx="7437120" cy="2760345"/>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6658664"/>
            <a:ext cx="4028440" cy="351736"/>
          </a:xfrm>
          <a:prstGeom prst="rect">
            <a:avLst/>
          </a:prstGeom>
        </p:spPr>
        <p:txBody>
          <a:bodyPr vert="horz" lIns="93177" tIns="46589" rIns="93177" bIns="46589" rtlCol="0" anchor="b"/>
          <a:lstStyle>
            <a:lvl1pPr algn="l">
              <a:defRPr sz="1200"/>
            </a:lvl1pPr>
          </a:lstStyle>
          <a:p>
            <a:endParaRPr lang="en-GB"/>
          </a:p>
        </p:txBody>
      </p:sp>
      <p:sp>
        <p:nvSpPr>
          <p:cNvPr id="7" name="Slide Number Placeholder 6"/>
          <p:cNvSpPr>
            <a:spLocks noGrp="1"/>
          </p:cNvSpPr>
          <p:nvPr>
            <p:ph type="sldNum" sz="quarter" idx="5"/>
          </p:nvPr>
        </p:nvSpPr>
        <p:spPr>
          <a:xfrm>
            <a:off x="5265809" y="6658664"/>
            <a:ext cx="4028440" cy="351736"/>
          </a:xfrm>
          <a:prstGeom prst="rect">
            <a:avLst/>
          </a:prstGeom>
        </p:spPr>
        <p:txBody>
          <a:bodyPr vert="horz" lIns="93177" tIns="46589" rIns="93177" bIns="46589" rtlCol="0" anchor="b"/>
          <a:lstStyle>
            <a:lvl1pPr algn="r">
              <a:defRPr sz="1200"/>
            </a:lvl1pPr>
          </a:lstStyle>
          <a:p>
            <a:fld id="{CCCBD52F-95FF-43A3-B975-909E50C13C92}" type="slidenum">
              <a:rPr lang="en-GB" smtClean="0"/>
              <a:pPr/>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pPr/>
              <a:t>1</a:t>
            </a:fld>
            <a:endParaRPr lang="en-GB"/>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2071688" y="571500"/>
            <a:ext cx="5072062" cy="2852738"/>
          </a:xfrm>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dirty="0" smtClean="0">
                <a:latin typeface="Arial" panose="020B0604020202020204" pitchFamily="34" charset="0"/>
              </a:rPr>
              <a:t>One</a:t>
            </a:r>
            <a:r>
              <a:rPr lang="en-US" i="0" baseline="0" dirty="0" smtClean="0">
                <a:latin typeface="Arial" panose="020B0604020202020204" pitchFamily="34" charset="0"/>
              </a:rPr>
              <a:t> player in each stage</a:t>
            </a:r>
            <a:endParaRPr lang="en-US" i="0" dirty="0" smtClean="0">
              <a:latin typeface="Arial" panose="020B0604020202020204" pitchFamily="34" charset="0"/>
            </a:endParaRPr>
          </a:p>
        </p:txBody>
      </p:sp>
    </p:spTree>
    <p:extLst>
      <p:ext uri="{BB962C8B-B14F-4D97-AF65-F5344CB8AC3E}">
        <p14:creationId xmlns:p14="http://schemas.microsoft.com/office/powerpoint/2010/main" val="26278585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err="1" smtClean="0"/>
              <a:t>Several</a:t>
            </a:r>
            <a:r>
              <a:rPr lang="de-DE" i="0" dirty="0" smtClean="0"/>
              <a:t> </a:t>
            </a:r>
            <a:r>
              <a:rPr lang="de-DE" i="0" dirty="0" err="1" smtClean="0"/>
              <a:t>players</a:t>
            </a:r>
            <a:r>
              <a:rPr lang="de-DE" i="0" dirty="0" smtClean="0"/>
              <a:t> in</a:t>
            </a:r>
            <a:r>
              <a:rPr lang="de-DE" i="0" baseline="0" dirty="0" smtClean="0"/>
              <a:t> </a:t>
            </a:r>
            <a:r>
              <a:rPr lang="de-DE" i="0" baseline="0" dirty="0" err="1" smtClean="0"/>
              <a:t>each</a:t>
            </a:r>
            <a:r>
              <a:rPr lang="de-DE" i="0" baseline="0" dirty="0" smtClean="0"/>
              <a:t> </a:t>
            </a:r>
            <a:r>
              <a:rPr lang="de-DE" i="0" baseline="0" dirty="0" err="1" smtClean="0"/>
              <a:t>stage</a:t>
            </a:r>
            <a:r>
              <a:rPr lang="de-DE" i="0" baseline="0" dirty="0" smtClean="0"/>
              <a:t> </a:t>
            </a:r>
            <a:r>
              <a:rPr lang="de-DE" i="0" baseline="0" dirty="0" err="1" smtClean="0"/>
              <a:t>of</a:t>
            </a:r>
            <a:r>
              <a:rPr lang="de-DE" i="0" baseline="0" dirty="0" smtClean="0"/>
              <a:t> </a:t>
            </a:r>
            <a:r>
              <a:rPr lang="de-DE" i="0" baseline="0" dirty="0" err="1" smtClean="0"/>
              <a:t>supply</a:t>
            </a:r>
            <a:r>
              <a:rPr lang="de-DE" i="0" baseline="0" dirty="0" smtClean="0"/>
              <a:t> </a:t>
            </a:r>
            <a:r>
              <a:rPr lang="de-DE" i="0" baseline="0" dirty="0" err="1" smtClean="0"/>
              <a:t>chain</a:t>
            </a:r>
            <a:r>
              <a:rPr lang="de-DE" i="0" baseline="0" dirty="0" smtClean="0"/>
              <a:t>, so </a:t>
            </a:r>
            <a:r>
              <a:rPr lang="de-DE" i="0" baseline="0" dirty="0" err="1" smtClean="0"/>
              <a:t>make</a:t>
            </a:r>
            <a:r>
              <a:rPr lang="de-DE" i="0" baseline="0" dirty="0" smtClean="0"/>
              <a:t> </a:t>
            </a:r>
            <a:r>
              <a:rPr lang="de-DE" i="0" baseline="0" dirty="0" err="1" smtClean="0"/>
              <a:t>tracebility</a:t>
            </a:r>
            <a:r>
              <a:rPr lang="de-DE" i="0" baseline="0" dirty="0" smtClean="0"/>
              <a:t> </a:t>
            </a:r>
            <a:r>
              <a:rPr lang="de-DE" i="0" baseline="0" dirty="0" err="1" smtClean="0"/>
              <a:t>more</a:t>
            </a:r>
            <a:r>
              <a:rPr lang="de-DE" i="0" baseline="0" dirty="0" smtClean="0"/>
              <a:t> </a:t>
            </a:r>
            <a:r>
              <a:rPr lang="de-DE" i="0" baseline="0" dirty="0" err="1" smtClean="0"/>
              <a:t>difficult</a:t>
            </a:r>
            <a:r>
              <a:rPr lang="de-DE" i="0" baseline="0" dirty="0" smtClean="0"/>
              <a:t> </a:t>
            </a:r>
            <a:r>
              <a:rPr lang="de-DE" i="0" baseline="0" dirty="0" err="1" smtClean="0"/>
              <a:t>as</a:t>
            </a:r>
            <a:r>
              <a:rPr lang="de-DE" i="0" baseline="0" dirty="0" smtClean="0"/>
              <a:t> </a:t>
            </a:r>
            <a:r>
              <a:rPr lang="de-DE" i="0" baseline="0" dirty="0" err="1" smtClean="0"/>
              <a:t>there</a:t>
            </a:r>
            <a:r>
              <a:rPr lang="de-DE" i="0" baseline="0" dirty="0" smtClean="0"/>
              <a:t> </a:t>
            </a:r>
            <a:r>
              <a:rPr lang="de-DE" i="0" baseline="0" dirty="0" err="1" smtClean="0"/>
              <a:t>are</a:t>
            </a:r>
            <a:r>
              <a:rPr lang="de-DE" i="0" baseline="0" dirty="0" smtClean="0"/>
              <a:t> </a:t>
            </a:r>
            <a:r>
              <a:rPr lang="de-DE" i="0" baseline="0" dirty="0" err="1" smtClean="0"/>
              <a:t>chances</a:t>
            </a:r>
            <a:r>
              <a:rPr lang="de-DE" i="0" baseline="0" dirty="0" smtClean="0"/>
              <a:t> </a:t>
            </a:r>
            <a:r>
              <a:rPr lang="de-DE" i="0" baseline="0" dirty="0" err="1" smtClean="0"/>
              <a:t>of</a:t>
            </a:r>
            <a:r>
              <a:rPr lang="de-DE" i="0" baseline="0" dirty="0" smtClean="0"/>
              <a:t> </a:t>
            </a:r>
            <a:r>
              <a:rPr lang="de-DE" i="0" baseline="0" dirty="0" err="1" smtClean="0"/>
              <a:t>mixing</a:t>
            </a:r>
            <a:r>
              <a:rPr lang="de-DE" i="0" baseline="0" dirty="0" smtClean="0"/>
              <a:t> </a:t>
            </a:r>
            <a:r>
              <a:rPr lang="de-DE" i="0" baseline="0" dirty="0" err="1" smtClean="0"/>
              <a:t>and</a:t>
            </a:r>
            <a:r>
              <a:rPr lang="de-DE" i="0" baseline="0" dirty="0" smtClean="0"/>
              <a:t>/</a:t>
            </a:r>
            <a:r>
              <a:rPr lang="de-DE" i="0" baseline="0" dirty="0" err="1" smtClean="0"/>
              <a:t>or</a:t>
            </a:r>
            <a:r>
              <a:rPr lang="de-DE" i="0" baseline="0" dirty="0" smtClean="0"/>
              <a:t> </a:t>
            </a:r>
            <a:r>
              <a:rPr lang="de-DE" i="0" baseline="0" dirty="0" err="1" smtClean="0"/>
              <a:t>substitution</a:t>
            </a:r>
            <a:r>
              <a:rPr lang="de-DE" i="0" baseline="0" dirty="0" smtClean="0"/>
              <a:t> </a:t>
            </a:r>
            <a:endParaRPr lang="de-DE" i="0"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pPr/>
              <a:t>15</a:t>
            </a:fld>
            <a:endParaRPr lang="en-GB"/>
          </a:p>
        </p:txBody>
      </p:sp>
    </p:spTree>
    <p:extLst>
      <p:ext uri="{BB962C8B-B14F-4D97-AF65-F5344CB8AC3E}">
        <p14:creationId xmlns:p14="http://schemas.microsoft.com/office/powerpoint/2010/main" val="39842552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16</a:t>
            </a:fld>
            <a:endParaRPr lang="en-GB"/>
          </a:p>
        </p:txBody>
      </p:sp>
    </p:spTree>
    <p:extLst>
      <p:ext uri="{BB962C8B-B14F-4D97-AF65-F5344CB8AC3E}">
        <p14:creationId xmlns:p14="http://schemas.microsoft.com/office/powerpoint/2010/main" val="24458942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txBox="1">
            <a:spLocks noGrp="1" noChangeArrowheads="1"/>
          </p:cNvSpPr>
          <p:nvPr/>
        </p:nvSpPr>
        <p:spPr bwMode="auto">
          <a:xfrm>
            <a:off x="5119477" y="7229476"/>
            <a:ext cx="3918690" cy="380947"/>
          </a:xfrm>
          <a:prstGeom prst="rect">
            <a:avLst/>
          </a:prstGeom>
          <a:noFill/>
          <a:ln w="9525">
            <a:noFill/>
            <a:miter lim="800000"/>
            <a:headEnd/>
            <a:tailEnd/>
          </a:ln>
        </p:spPr>
        <p:txBody>
          <a:bodyPr lIns="93177" tIns="46589" rIns="93177" bIns="46589" anchor="b"/>
          <a:lstStyle/>
          <a:p>
            <a:pPr algn="r"/>
            <a:fld id="{B8988EFB-BE8A-4A9F-AF94-76CA499D1554}" type="slidenum">
              <a:rPr lang="en-US" sz="1200"/>
              <a:pPr algn="r"/>
              <a:t>18</a:t>
            </a:fld>
            <a:endParaRPr lang="en-US" sz="1200"/>
          </a:p>
        </p:txBody>
      </p:sp>
      <p:sp>
        <p:nvSpPr>
          <p:cNvPr id="214019" name="Rectangle 2"/>
          <p:cNvSpPr>
            <a:spLocks noGrp="1" noRot="1" noChangeAspect="1" noChangeArrowheads="1" noTextEdit="1"/>
          </p:cNvSpPr>
          <p:nvPr>
            <p:ph type="sldImg"/>
          </p:nvPr>
        </p:nvSpPr>
        <p:spPr>
          <a:ln/>
        </p:spPr>
      </p:sp>
      <p:sp>
        <p:nvSpPr>
          <p:cNvPr id="214020" name="Rectangle 3"/>
          <p:cNvSpPr>
            <a:spLocks noGrp="1" noChangeArrowheads="1"/>
          </p:cNvSpPr>
          <p:nvPr>
            <p:ph type="body" idx="1"/>
          </p:nvPr>
        </p:nvSpPr>
        <p:spPr>
          <a:noFill/>
          <a:ln/>
        </p:spPr>
        <p:txBody>
          <a:bodyPr/>
          <a:lstStyle/>
          <a:p>
            <a:pPr eaLnBrk="1" hangingPunct="1"/>
            <a:r>
              <a:rPr lang="th-TH" dirty="0" smtClean="0"/>
              <a:t>ในป่า</a:t>
            </a:r>
            <a:endParaRPr lang="en-GB" dirty="0" smtClean="0"/>
          </a:p>
        </p:txBody>
      </p:sp>
    </p:spTree>
    <p:extLst>
      <p:ext uri="{BB962C8B-B14F-4D97-AF65-F5344CB8AC3E}">
        <p14:creationId xmlns:p14="http://schemas.microsoft.com/office/powerpoint/2010/main" val="3998571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7"/>
          <p:cNvSpPr txBox="1">
            <a:spLocks noGrp="1" noChangeArrowheads="1"/>
          </p:cNvSpPr>
          <p:nvPr/>
        </p:nvSpPr>
        <p:spPr bwMode="auto">
          <a:xfrm>
            <a:off x="5119477" y="7229476"/>
            <a:ext cx="3918690" cy="380947"/>
          </a:xfrm>
          <a:prstGeom prst="rect">
            <a:avLst/>
          </a:prstGeom>
          <a:noFill/>
          <a:ln w="9525">
            <a:noFill/>
            <a:miter lim="800000"/>
            <a:headEnd/>
            <a:tailEnd/>
          </a:ln>
        </p:spPr>
        <p:txBody>
          <a:bodyPr lIns="93177" tIns="46589" rIns="93177" bIns="46589" anchor="b"/>
          <a:lstStyle/>
          <a:p>
            <a:pPr algn="r"/>
            <a:fld id="{DD22D35B-1526-41F8-8EFE-88A767D55C22}" type="slidenum">
              <a:rPr lang="en-US" sz="1200"/>
              <a:pPr algn="r"/>
              <a:t>19</a:t>
            </a:fld>
            <a:endParaRPr lang="en-US" sz="1200"/>
          </a:p>
        </p:txBody>
      </p:sp>
      <p:sp>
        <p:nvSpPr>
          <p:cNvPr id="215043" name="Rectangle 2"/>
          <p:cNvSpPr>
            <a:spLocks noGrp="1" noRot="1" noChangeAspect="1" noChangeArrowheads="1" noTextEdit="1"/>
          </p:cNvSpPr>
          <p:nvPr>
            <p:ph type="sldImg"/>
          </p:nvPr>
        </p:nvSpPr>
        <p:spPr>
          <a:ln/>
        </p:spPr>
      </p:sp>
      <p:sp>
        <p:nvSpPr>
          <p:cNvPr id="215044" name="Rectangle 3"/>
          <p:cNvSpPr>
            <a:spLocks noGrp="1" noChangeArrowheads="1"/>
          </p:cNvSpPr>
          <p:nvPr>
            <p:ph type="body" idx="1"/>
          </p:nvPr>
        </p:nvSpPr>
        <p:spPr>
          <a:noFill/>
          <a:ln/>
        </p:spPr>
        <p:txBody>
          <a:bodyPr/>
          <a:lstStyle/>
          <a:p>
            <a:pPr eaLnBrk="1" hangingPunct="1"/>
            <a:r>
              <a:rPr lang="th-TH" dirty="0" smtClean="0"/>
              <a:t>การขนส่งลำเลียง</a:t>
            </a:r>
            <a:endParaRPr lang="en-GB" dirty="0" smtClean="0"/>
          </a:p>
        </p:txBody>
      </p:sp>
    </p:spTree>
    <p:extLst>
      <p:ext uri="{BB962C8B-B14F-4D97-AF65-F5344CB8AC3E}">
        <p14:creationId xmlns:p14="http://schemas.microsoft.com/office/powerpoint/2010/main" val="38510066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7"/>
          <p:cNvSpPr txBox="1">
            <a:spLocks noGrp="1" noChangeArrowheads="1"/>
          </p:cNvSpPr>
          <p:nvPr/>
        </p:nvSpPr>
        <p:spPr bwMode="auto">
          <a:xfrm>
            <a:off x="5119477" y="7229476"/>
            <a:ext cx="3918690" cy="380947"/>
          </a:xfrm>
          <a:prstGeom prst="rect">
            <a:avLst/>
          </a:prstGeom>
          <a:noFill/>
          <a:ln w="9525">
            <a:noFill/>
            <a:miter lim="800000"/>
            <a:headEnd/>
            <a:tailEnd/>
          </a:ln>
        </p:spPr>
        <p:txBody>
          <a:bodyPr lIns="93177" tIns="46589" rIns="93177" bIns="46589" anchor="b"/>
          <a:lstStyle/>
          <a:p>
            <a:pPr algn="r"/>
            <a:fld id="{350BED7C-305E-4E13-8031-641F682A2C28}" type="slidenum">
              <a:rPr lang="en-US" sz="1200"/>
              <a:pPr algn="r"/>
              <a:t>20</a:t>
            </a:fld>
            <a:endParaRPr lang="en-US" sz="1200"/>
          </a:p>
        </p:txBody>
      </p:sp>
      <p:sp>
        <p:nvSpPr>
          <p:cNvPr id="217091" name="Rectangle 2"/>
          <p:cNvSpPr>
            <a:spLocks noGrp="1" noRot="1" noChangeAspect="1" noChangeArrowheads="1" noTextEdit="1"/>
          </p:cNvSpPr>
          <p:nvPr>
            <p:ph type="sldImg"/>
          </p:nvPr>
        </p:nvSpPr>
        <p:spPr>
          <a:ln/>
        </p:spPr>
      </p:sp>
      <p:sp>
        <p:nvSpPr>
          <p:cNvPr id="217092" name="Rectangle 3"/>
          <p:cNvSpPr>
            <a:spLocks noGrp="1" noChangeArrowheads="1"/>
          </p:cNvSpPr>
          <p:nvPr>
            <p:ph type="body" idx="1"/>
          </p:nvPr>
        </p:nvSpPr>
        <p:spPr>
          <a:noFill/>
          <a:ln/>
        </p:spPr>
        <p:txBody>
          <a:bodyPr/>
          <a:lstStyle/>
          <a:p>
            <a:pPr eaLnBrk="1" hangingPunct="1"/>
            <a:r>
              <a:rPr lang="th-TH" dirty="0" smtClean="0"/>
              <a:t>โรงงาน</a:t>
            </a:r>
            <a:endParaRPr lang="en-GB" dirty="0" smtClean="0"/>
          </a:p>
        </p:txBody>
      </p:sp>
    </p:spTree>
    <p:extLst>
      <p:ext uri="{BB962C8B-B14F-4D97-AF65-F5344CB8AC3E}">
        <p14:creationId xmlns:p14="http://schemas.microsoft.com/office/powerpoint/2010/main" val="6286017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p:cNvSpPr txBox="1">
            <a:spLocks noGrp="1" noChangeArrowheads="1"/>
          </p:cNvSpPr>
          <p:nvPr/>
        </p:nvSpPr>
        <p:spPr bwMode="auto">
          <a:xfrm>
            <a:off x="5119477" y="7229476"/>
            <a:ext cx="3918690" cy="380947"/>
          </a:xfrm>
          <a:prstGeom prst="rect">
            <a:avLst/>
          </a:prstGeom>
          <a:noFill/>
          <a:ln w="9525">
            <a:noFill/>
            <a:miter lim="800000"/>
            <a:headEnd/>
            <a:tailEnd/>
          </a:ln>
        </p:spPr>
        <p:txBody>
          <a:bodyPr lIns="93177" tIns="46589" rIns="93177" bIns="46589" anchor="b"/>
          <a:lstStyle/>
          <a:p>
            <a:pPr algn="r"/>
            <a:fld id="{8D938F85-731F-4CA3-AF78-3FC60CCD3AFA}" type="slidenum">
              <a:rPr lang="en-US" sz="1200"/>
              <a:pPr algn="r"/>
              <a:t>21</a:t>
            </a:fld>
            <a:endParaRPr lang="en-US" sz="1200"/>
          </a:p>
        </p:txBody>
      </p:sp>
      <p:sp>
        <p:nvSpPr>
          <p:cNvPr id="218115" name="Rectangle 2"/>
          <p:cNvSpPr>
            <a:spLocks noGrp="1" noRot="1" noChangeAspect="1" noChangeArrowheads="1" noTextEdit="1"/>
          </p:cNvSpPr>
          <p:nvPr>
            <p:ph type="sldImg"/>
          </p:nvPr>
        </p:nvSpPr>
        <p:spPr>
          <a:ln/>
        </p:spPr>
      </p:sp>
      <p:sp>
        <p:nvSpPr>
          <p:cNvPr id="218116" name="Rectangle 3"/>
          <p:cNvSpPr>
            <a:spLocks noGrp="1" noChangeArrowheads="1"/>
          </p:cNvSpPr>
          <p:nvPr>
            <p:ph type="body" idx="1"/>
          </p:nvPr>
        </p:nvSpPr>
        <p:spPr>
          <a:noFill/>
          <a:ln/>
        </p:spPr>
        <p:txBody>
          <a:bodyPr/>
          <a:lstStyle/>
          <a:p>
            <a:pPr eaLnBrk="1" hangingPunct="1"/>
            <a:r>
              <a:rPr lang="th-TH" dirty="0" smtClean="0"/>
              <a:t>การขนส่งทางเรือ/การส่งออก</a:t>
            </a:r>
            <a:endParaRPr lang="en-GB" dirty="0" smtClean="0"/>
          </a:p>
        </p:txBody>
      </p:sp>
    </p:spTree>
    <p:extLst>
      <p:ext uri="{BB962C8B-B14F-4D97-AF65-F5344CB8AC3E}">
        <p14:creationId xmlns:p14="http://schemas.microsoft.com/office/powerpoint/2010/main" val="29133239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22</a:t>
            </a:fld>
            <a:endParaRPr lang="en-GB"/>
          </a:p>
        </p:txBody>
      </p:sp>
    </p:spTree>
    <p:extLst>
      <p:ext uri="{BB962C8B-B14F-4D97-AF65-F5344CB8AC3E}">
        <p14:creationId xmlns:p14="http://schemas.microsoft.com/office/powerpoint/2010/main" val="9274618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25</a:t>
            </a:fld>
            <a:endParaRPr lang="en-GB"/>
          </a:p>
        </p:txBody>
      </p:sp>
    </p:spTree>
    <p:extLst>
      <p:ext uri="{BB962C8B-B14F-4D97-AF65-F5344CB8AC3E}">
        <p14:creationId xmlns:p14="http://schemas.microsoft.com/office/powerpoint/2010/main" val="16111528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h-TH" dirty="0" smtClean="0"/>
              <a:t>ความน่าเชื่อถือความเที่ยงตรงของระบบการตรวจสอบแบบต่างๆ</a:t>
            </a:r>
            <a:endParaRPr lang="en-US"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27</a:t>
            </a:fld>
            <a:endParaRPr lang="en-GB"/>
          </a:p>
        </p:txBody>
      </p:sp>
    </p:spTree>
    <p:extLst>
      <p:ext uri="{BB962C8B-B14F-4D97-AF65-F5344CB8AC3E}">
        <p14:creationId xmlns:p14="http://schemas.microsoft.com/office/powerpoint/2010/main" val="2099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h-TH" dirty="0" smtClean="0"/>
              <a:t>องค์ประกอบ</a:t>
            </a:r>
            <a:r>
              <a:rPr lang="th-TH" baseline="0" dirty="0" smtClean="0"/>
              <a:t> </a:t>
            </a:r>
            <a:r>
              <a:rPr lang="en-US" baseline="0" dirty="0" smtClean="0"/>
              <a:t>2 </a:t>
            </a:r>
            <a:r>
              <a:rPr lang="th-TH" baseline="0" dirty="0" smtClean="0"/>
              <a:t>ส่วน</a:t>
            </a:r>
            <a:r>
              <a:rPr lang="en-US" baseline="0" dirty="0" smtClean="0"/>
              <a:t>:</a:t>
            </a:r>
          </a:p>
          <a:p>
            <a:r>
              <a:rPr lang="th-TH" dirty="0" smtClean="0"/>
              <a:t>การบริหารจัดการป่าไม้</a:t>
            </a:r>
            <a:r>
              <a:rPr lang="th-TH" baseline="0" dirty="0" smtClean="0"/>
              <a:t> (</a:t>
            </a:r>
            <a:r>
              <a:rPr lang="en-US" baseline="0" dirty="0" smtClean="0"/>
              <a:t>Forest Management) : </a:t>
            </a:r>
            <a:r>
              <a:rPr lang="th-TH" baseline="0" dirty="0" smtClean="0"/>
              <a:t>เป็นป่าไม้ที่มีการปลูก และจัดการไม่อย่างถูกต้องตามกฎหมาย หรือเป็นไปเพื่อความยั่งยืน หรือไม่?</a:t>
            </a:r>
            <a:endParaRPr lang="en-US" baseline="0" dirty="0" smtClean="0"/>
          </a:p>
          <a:p>
            <a:r>
              <a:rPr lang="th-TH" baseline="0" dirty="0" smtClean="0"/>
              <a:t>การควบคุมห่วงโซ่อุปทาน (</a:t>
            </a:r>
            <a:r>
              <a:rPr lang="en-US" baseline="0" dirty="0" smtClean="0"/>
              <a:t>Supply Chain Control) : </a:t>
            </a:r>
            <a:r>
              <a:rPr lang="th-TH" baseline="0" dirty="0" smtClean="0"/>
              <a:t>มีมาตรการใดๆ ที่นำมาใช้ในการควบคุมเพื่อดูแล/รับรองว่าไม้นั้นมาจากแหล่งที่ถูกต้องตามกฎหมาย หรือมีความยั่งยืน</a:t>
            </a:r>
            <a:r>
              <a:rPr lang="en-US" baseline="0" dirty="0" smtClean="0"/>
              <a:t> </a:t>
            </a:r>
            <a:r>
              <a:rPr lang="th-TH" baseline="0" dirty="0" smtClean="0"/>
              <a:t>และไม่ได้ผสมมากับ หรือมีการนำวัสดุอื่นใดมาแทนที หรือไม่?</a:t>
            </a:r>
            <a:endParaRPr lang="en-GB" dirty="0"/>
          </a:p>
        </p:txBody>
      </p:sp>
      <p:sp>
        <p:nvSpPr>
          <p:cNvPr id="4" name="Slide Number Placeholder 3"/>
          <p:cNvSpPr>
            <a:spLocks noGrp="1"/>
          </p:cNvSpPr>
          <p:nvPr>
            <p:ph type="sldNum" sz="quarter" idx="10"/>
          </p:nvPr>
        </p:nvSpPr>
        <p:spPr/>
        <p:txBody>
          <a:bodyPr/>
          <a:lstStyle/>
          <a:p>
            <a:fld id="{E5C5875E-8829-4689-B7D8-73BEBCE7413E}" type="slidenum">
              <a:rPr lang="en-GB" smtClean="0"/>
              <a:pPr/>
              <a:t>3</a:t>
            </a:fld>
            <a:endParaRPr lang="en-GB"/>
          </a:p>
        </p:txBody>
      </p:sp>
    </p:spTree>
    <p:extLst>
      <p:ext uri="{BB962C8B-B14F-4D97-AF65-F5344CB8AC3E}">
        <p14:creationId xmlns:p14="http://schemas.microsoft.com/office/powerpoint/2010/main" val="999087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dirty="0" smtClean="0"/>
              <a:t>Unknown forest means you do not know the location and</a:t>
            </a:r>
            <a:r>
              <a:rPr lang="en-GB" baseline="0" dirty="0" smtClean="0"/>
              <a:t> ownership and/or management of the forest. You cannot trace your timber back to the forest origin. </a:t>
            </a:r>
          </a:p>
          <a:p>
            <a:r>
              <a:rPr lang="en-GB" baseline="0" dirty="0" smtClean="0"/>
              <a:t>Unwanted forest maybe traceable – meaning that you know where it comes from, but the forest sources may not comply with certain requirements. For example, it is conflict timber. </a:t>
            </a:r>
            <a:endParaRPr lang="en-GB"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pPr/>
              <a:t>5</a:t>
            </a:fld>
            <a:endParaRPr lang="en-GB"/>
          </a:p>
        </p:txBody>
      </p:sp>
    </p:spTree>
    <p:extLst>
      <p:ext uri="{BB962C8B-B14F-4D97-AF65-F5344CB8AC3E}">
        <p14:creationId xmlns:p14="http://schemas.microsoft.com/office/powerpoint/2010/main" val="1964259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h-TH" dirty="0" smtClean="0"/>
              <a:t>อธิบายถึงห่วงโซ่อุปทานทั้งหมด</a:t>
            </a:r>
            <a:endParaRPr lang="en-US"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6</a:t>
            </a:fld>
            <a:endParaRPr lang="en-GB"/>
          </a:p>
        </p:txBody>
      </p:sp>
    </p:spTree>
    <p:extLst>
      <p:ext uri="{BB962C8B-B14F-4D97-AF65-F5344CB8AC3E}">
        <p14:creationId xmlns:p14="http://schemas.microsoft.com/office/powerpoint/2010/main" val="3674105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0" dirty="0" smtClean="0"/>
              <a:t>Third</a:t>
            </a:r>
            <a:r>
              <a:rPr lang="en-GB" i="0" baseline="0" dirty="0" smtClean="0"/>
              <a:t> bullet point: in many countries the gap between current management practice and sustainable forest management is so wide that it will be very difficult for forest managers to achieve sustainable forest management. So in order to help them achieve SFM gradually, legality is usually addressed as the first step towards SFM.</a:t>
            </a:r>
            <a:endParaRPr lang="en-GB" i="0" dirty="0" smtClean="0"/>
          </a:p>
        </p:txBody>
      </p:sp>
      <p:sp>
        <p:nvSpPr>
          <p:cNvPr id="4" name="Slide Number Placeholder 3"/>
          <p:cNvSpPr>
            <a:spLocks noGrp="1"/>
          </p:cNvSpPr>
          <p:nvPr>
            <p:ph type="sldNum" sz="quarter" idx="10"/>
          </p:nvPr>
        </p:nvSpPr>
        <p:spPr/>
        <p:txBody>
          <a:bodyPr/>
          <a:lstStyle/>
          <a:p>
            <a:fld id="{CCCBD52F-95FF-43A3-B975-909E50C13C92}" type="slidenum">
              <a:rPr lang="en-GB" smtClean="0"/>
              <a:pPr/>
              <a:t>7</a:t>
            </a:fld>
            <a:endParaRPr lang="en-GB"/>
          </a:p>
        </p:txBody>
      </p:sp>
    </p:spTree>
    <p:extLst>
      <p:ext uri="{BB962C8B-B14F-4D97-AF65-F5344CB8AC3E}">
        <p14:creationId xmlns:p14="http://schemas.microsoft.com/office/powerpoint/2010/main" val="11988266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8</a:t>
            </a:fld>
            <a:endParaRPr lang="en-GB"/>
          </a:p>
        </p:txBody>
      </p:sp>
    </p:spTree>
    <p:extLst>
      <p:ext uri="{BB962C8B-B14F-4D97-AF65-F5344CB8AC3E}">
        <p14:creationId xmlns:p14="http://schemas.microsoft.com/office/powerpoint/2010/main" val="4013256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h-TH" dirty="0" smtClean="0"/>
              <a:t>การบริหารการจัดการต้องเป็นไปตามกฎหมายที่เกี่ยเนื่อง</a:t>
            </a:r>
          </a:p>
          <a:p>
            <a:r>
              <a:rPr lang="th-TH" dirty="0" smtClean="0"/>
              <a:t>ข้อกฎหมายแต่ละประเทศไม่เหมือนกัน</a:t>
            </a:r>
          </a:p>
          <a:p>
            <a:endParaRPr lang="th-TH"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9</a:t>
            </a:fld>
            <a:endParaRPr lang="en-GB"/>
          </a:p>
        </p:txBody>
      </p:sp>
    </p:spTree>
    <p:extLst>
      <p:ext uri="{BB962C8B-B14F-4D97-AF65-F5344CB8AC3E}">
        <p14:creationId xmlns:p14="http://schemas.microsoft.com/office/powerpoint/2010/main" val="9577263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Progressing</a:t>
            </a:r>
            <a:r>
              <a:rPr lang="en-GB" baseline="0" dirty="0" smtClean="0"/>
              <a:t> source refers to forests that can demonstrate legal origin or legal compliance (depending on schemes’ definition), but has not achieved forest certification. They are working in progress toward certification.  Example include TFT, GFTN. These transition schemes set minimum entry requirements, as well as milestone and targets that participants have to achieve. For example, GFTN forest participants have to achieve FSC certification within 5 years of joining. </a:t>
            </a:r>
            <a:endParaRPr lang="en-GB"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pPr/>
              <a:t>11</a:t>
            </a:fld>
            <a:endParaRPr lang="en-GB"/>
          </a:p>
        </p:txBody>
      </p:sp>
    </p:spTree>
    <p:extLst>
      <p:ext uri="{BB962C8B-B14F-4D97-AF65-F5344CB8AC3E}">
        <p14:creationId xmlns:p14="http://schemas.microsoft.com/office/powerpoint/2010/main" val="23918292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DC56ACD7-8F69-47BD-A4D5-2FB2B58EC2C3}" type="datetime1">
              <a:rPr lang="en-GB" smtClean="0"/>
              <a:pPr/>
              <a:t>05/03/2015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val="0"/>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92B6C4A7-4C5F-4548-BF28-29730C812AB1}" type="datetime1">
              <a:rPr lang="en-GB" smtClean="0"/>
              <a:pPr/>
              <a:t>05/03/2015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68BAAD21-66F6-4968-8587-0E502F375933}" type="datetime1">
              <a:rPr lang="en-GB" smtClean="0"/>
              <a:pPr/>
              <a:t>05/03/2015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46930B81-935B-47A8-89A2-9B3993E52A24}" type="datetime1">
              <a:rPr lang="en-GB" smtClean="0"/>
              <a:pPr/>
              <a:t>05/03/2015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1FFE509E-38E4-4DD7-B047-50F3BEDBA206}" type="datetime1">
              <a:rPr lang="en-GB" smtClean="0"/>
              <a:pPr/>
              <a:t>05/03/2015</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809F6D1B-B8AB-4914-A6C5-C9E7025ABD8E}" type="datetime1">
              <a:rPr lang="en-GB" smtClean="0"/>
              <a:pPr/>
              <a:t>05/03/2015</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AD7D1C-99B8-4C18-8051-9F648C92693C}" type="datetime1">
              <a:rPr lang="en-GB" smtClean="0"/>
              <a:pPr/>
              <a:t>05/03/2015</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4D1919D6-0BEB-48AF-BFF4-3749F4393961}" type="datetime1">
              <a:rPr lang="en-GB" smtClean="0"/>
              <a:pPr/>
              <a:t>05/03/2015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DF2163-3151-451F-86C8-4D31A37EA532}" type="datetime1">
              <a:rPr lang="en-GB" smtClean="0"/>
              <a:pPr/>
              <a:t>05/03/2015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pPr/>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print">
            <a:extLst>
              <a:ext uri="{28A0092B-C50C-407E-A947-70E740481C1C}">
                <a14:useLocalDpi xmlns:a14="http://schemas.microsoft.com/office/drawing/2010/main" val="0"/>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25.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62607" y="1245477"/>
            <a:ext cx="10496341" cy="1019260"/>
          </a:xfrm>
        </p:spPr>
        <p:txBody>
          <a:bodyPr>
            <a:normAutofit/>
          </a:bodyPr>
          <a:lstStyle/>
          <a:p>
            <a:r>
              <a:rPr lang="th-TH" sz="3200" dirty="0" smtClean="0">
                <a:latin typeface="TH SarabunPSK" pitchFamily="34" charset="-34"/>
                <a:cs typeface="TH SarabunPSK" pitchFamily="34" charset="-34"/>
              </a:rPr>
              <a:t>สิ่งสำคัญ</a:t>
            </a:r>
            <a:r>
              <a:rPr lang="en-US" sz="3200" dirty="0" smtClean="0">
                <a:latin typeface="TH SarabunPSK" pitchFamily="34" charset="-34"/>
                <a:cs typeface="TH SarabunPSK" pitchFamily="34" charset="-34"/>
              </a:rPr>
              <a:t>: </a:t>
            </a:r>
            <a:r>
              <a:rPr lang="th-TH" sz="3200" dirty="0" smtClean="0">
                <a:latin typeface="TH SarabunPSK" pitchFamily="34" charset="-34"/>
                <a:cs typeface="TH SarabunPSK" pitchFamily="34" charset="-34"/>
              </a:rPr>
              <a:t>โปรดอ่าน คำเตือนทางกฎหมาย</a:t>
            </a:r>
            <a:r>
              <a:rPr lang="en-US" sz="3200" dirty="0" smtClean="0">
                <a:latin typeface="TH SarabunPSK" pitchFamily="34" charset="-34"/>
                <a:cs typeface="TH SarabunPSK" pitchFamily="34" charset="-34"/>
              </a:rPr>
              <a:t> </a:t>
            </a:r>
            <a:endParaRPr lang="en-US" sz="3200" dirty="0">
              <a:latin typeface="TH SarabunPSK" pitchFamily="34" charset="-34"/>
              <a:cs typeface="TH SarabunPSK" pitchFamily="34" charset="-34"/>
            </a:endParaRPr>
          </a:p>
        </p:txBody>
      </p:sp>
      <p:sp>
        <p:nvSpPr>
          <p:cNvPr id="3" name="Inhaltsplatzhalter 2"/>
          <p:cNvSpPr>
            <a:spLocks noGrp="1"/>
          </p:cNvSpPr>
          <p:nvPr>
            <p:ph idx="1"/>
          </p:nvPr>
        </p:nvSpPr>
        <p:spPr>
          <a:xfrm>
            <a:off x="220717" y="2222938"/>
            <a:ext cx="11971282" cy="4475574"/>
          </a:xfrm>
        </p:spPr>
        <p:txBody>
          <a:bodyPr>
            <a:normAutofit/>
          </a:bodyPr>
          <a:lstStyle/>
          <a:p>
            <a:r>
              <a:rPr lang="th-TH" sz="2000" dirty="0" smtClean="0">
                <a:cs typeface="TH SarabunPSK" pitchFamily="34" charset="-34"/>
              </a:rPr>
              <a:t>สื่อวัสดุสำหรับการฝึกอบรมนี้ได้รับการพัฒนาโดยโครงการความริเริ่มด้านการสนับสนุนป่าไม้</a:t>
            </a:r>
            <a:r>
              <a:rPr lang="de-DE" sz="2000" dirty="0" smtClean="0">
                <a:cs typeface="TH SarabunPSK" pitchFamily="34" charset="-34"/>
              </a:rPr>
              <a:t> </a:t>
            </a:r>
            <a:r>
              <a:rPr lang="th-TH" sz="2000" dirty="0" smtClean="0">
                <a:cs typeface="TH SarabunPSK" pitchFamily="34" charset="-34"/>
              </a:rPr>
              <a:t>(</a:t>
            </a:r>
            <a:r>
              <a:rPr lang="en-US" sz="2000" dirty="0" err="1" smtClean="0">
                <a:cs typeface="TH SarabunPSK" pitchFamily="34" charset="-34"/>
              </a:rPr>
              <a:t>Proforest</a:t>
            </a:r>
            <a:r>
              <a:rPr lang="en-US" sz="2000" dirty="0" smtClean="0">
                <a:cs typeface="TH SarabunPSK" pitchFamily="34" charset="-34"/>
              </a:rPr>
              <a:t> Initiative) </a:t>
            </a:r>
            <a:r>
              <a:rPr lang="th-TH" sz="2000" dirty="0" smtClean="0">
                <a:cs typeface="TH SarabunPSK" pitchFamily="34" charset="-34"/>
              </a:rPr>
              <a:t>และดำเนินการโดย </a:t>
            </a:r>
            <a:r>
              <a:rPr lang="en-US" sz="2000" dirty="0" smtClean="0">
                <a:cs typeface="TH SarabunPSK" pitchFamily="34" charset="-34"/>
              </a:rPr>
              <a:t>GIZ </a:t>
            </a:r>
            <a:r>
              <a:rPr lang="th-TH" sz="2000" dirty="0" smtClean="0">
                <a:cs typeface="TH SarabunPSK" pitchFamily="34" charset="-34"/>
              </a:rPr>
              <a:t>โดยได้รับการสนับสนุนทางการเงินจากกระทรวงสหพันธ์เยอรมันด้านความร่วมมือทางเศรษฐกิจและการพัฒนา (</a:t>
            </a:r>
            <a:r>
              <a:rPr lang="en-US" sz="2000" dirty="0" smtClean="0">
                <a:cs typeface="TH SarabunPSK" pitchFamily="34" charset="-34"/>
              </a:rPr>
              <a:t>German Federal Ministry for Economic Cooperation and Development: BMZ)</a:t>
            </a:r>
          </a:p>
          <a:p>
            <a:r>
              <a:rPr lang="th-TH" sz="2000" dirty="0" smtClean="0">
                <a:cs typeface="TH SarabunPSK" pitchFamily="34" charset="-34"/>
              </a:rPr>
              <a:t>อนุญาตให้นำเนื้อหาทั้งหมด หรือบางส่วนในสื่อวัสดุสำหรับการฝึกอบรมนี้มาใช้เพื่อประโยชน์ที่มิใช่การค้าพาณิชย์ โดยสามารถดัดแปลงสื่อวัสดุได้ตามความต้องการของท่าน ตราบเท่าที่ไม่มีการบิดเบือน หรือแปลความหมายของสารและเนื้อหาหลักแบบผิดๆ</a:t>
            </a:r>
          </a:p>
        </p:txBody>
      </p:sp>
      <p:sp>
        <p:nvSpPr>
          <p:cNvPr id="5" name="Inhaltsplatzhalter 2"/>
          <p:cNvSpPr txBox="1">
            <a:spLocks/>
          </p:cNvSpPr>
          <p:nvPr/>
        </p:nvSpPr>
        <p:spPr>
          <a:xfrm>
            <a:off x="204952" y="4146331"/>
            <a:ext cx="8466082" cy="256147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th-TH" sz="2000" dirty="0" smtClean="0">
                <a:cs typeface="TH SarabunPSK" pitchFamily="34" charset="-34"/>
              </a:rPr>
              <a:t>ข้อผิดพลาดทั้งในลักษณะข้อตกหล่น ความไม่ถูกต้อง หรือทัศนะที่แสดงไว้ในเอกสารฉบับนี้ถือเป็นความรับผิดชอบของผู้จัด โดยไม่จำเป็นต้องเป็นการนำเสนอทัศนะของ </a:t>
            </a:r>
            <a:r>
              <a:rPr lang="en-US" sz="2000" dirty="0" smtClean="0">
                <a:cs typeface="TH SarabunPSK" pitchFamily="34" charset="-34"/>
              </a:rPr>
              <a:t>BMZ </a:t>
            </a:r>
            <a:r>
              <a:rPr lang="th-TH" sz="2000" dirty="0" smtClean="0">
                <a:cs typeface="TH SarabunPSK" pitchFamily="34" charset="-34"/>
              </a:rPr>
              <a:t>หรือ </a:t>
            </a:r>
            <a:r>
              <a:rPr lang="en-US" sz="2000" dirty="0" smtClean="0">
                <a:cs typeface="TH SarabunPSK" pitchFamily="34" charset="-34"/>
              </a:rPr>
              <a:t>GIZ </a:t>
            </a:r>
            <a:r>
              <a:rPr lang="th-TH" sz="2000" dirty="0" smtClean="0">
                <a:cs typeface="TH SarabunPSK" pitchFamily="34" charset="-34"/>
              </a:rPr>
              <a:t>แต่อย่างใด</a:t>
            </a:r>
            <a:endParaRPr lang="en-US" sz="2000" dirty="0" smtClean="0">
              <a:cs typeface="TH SarabunPSK" pitchFamily="34" charset="-34"/>
            </a:endParaRPr>
          </a:p>
          <a:p>
            <a:r>
              <a:rPr lang="th-TH" sz="2000" dirty="0" smtClean="0">
                <a:cs typeface="TH SarabunPSK" pitchFamily="34" charset="-34"/>
              </a:rPr>
              <a:t>สไลด์นี้เป็นการแจ้งวัตถุประสงค์ของข้อมูล ในการฝึกอบรมสามารถลบสไลด์หน้านี้ออกได้</a:t>
            </a:r>
            <a:endParaRPr lang="en-US" sz="2000" dirty="0" smtClean="0">
              <a:cs typeface="TH SarabunPSK" pitchFamily="34" charset="-34"/>
            </a:endParaRPr>
          </a:p>
          <a:p>
            <a:r>
              <a:rPr lang="th-TH" sz="2000" dirty="0" smtClean="0">
                <a:cs typeface="TH SarabunPSK" pitchFamily="34" charset="-34"/>
              </a:rPr>
              <a:t>หากท่านตัดสินใจที่จะใช้การฝึกอบรมชุดนี้ หากเป็นไปได้ ขอความกรุณาแจ้งให้เราได้ ทราบทางอีเมล์ </a:t>
            </a:r>
            <a:r>
              <a:rPr lang="en-US" sz="2000" dirty="0" smtClean="0">
                <a:cs typeface="TH SarabunPSK" pitchFamily="34" charset="-34"/>
                <a:hlinkClick r:id="rId3"/>
              </a:rPr>
              <a:t>forests@giz.de</a:t>
            </a:r>
            <a:r>
              <a:rPr lang="en-US" sz="2000" dirty="0" smtClean="0">
                <a:cs typeface="TH SarabunPSK" pitchFamily="34" charset="-34"/>
              </a:rPr>
              <a:t> </a:t>
            </a:r>
            <a:r>
              <a:rPr lang="th-TH" sz="2000" dirty="0" smtClean="0">
                <a:cs typeface="TH SarabunPSK" pitchFamily="34" charset="-34"/>
              </a:rPr>
              <a:t>จักขอบคุณยิ่ง</a:t>
            </a:r>
            <a:r>
              <a:rPr lang="en-US" sz="2000" dirty="0" smtClean="0">
                <a:cs typeface="TH SarabunPSK" pitchFamily="34" charset="-34"/>
              </a:rPr>
              <a:t> </a:t>
            </a:r>
          </a:p>
        </p:txBody>
      </p:sp>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04276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98179"/>
            <a:ext cx="8229600" cy="945308"/>
          </a:xfrm>
        </p:spPr>
        <p:txBody>
          <a:bodyPr>
            <a:normAutofit/>
          </a:bodyPr>
          <a:lstStyle/>
          <a:p>
            <a:r>
              <a:rPr lang="th-TH" sz="4000" dirty="0" smtClean="0">
                <a:solidFill>
                  <a:srgbClr val="006600"/>
                </a:solidFill>
                <a:latin typeface="TH SarabunPSK" pitchFamily="34" charset="-34"/>
                <a:cs typeface="TH SarabunPSK" pitchFamily="34" charset="-34"/>
              </a:rPr>
              <a:t>ความถูกต้องทางกฎหมาย</a:t>
            </a:r>
            <a:r>
              <a:rPr lang="en-US" sz="4000" dirty="0" smtClean="0">
                <a:solidFill>
                  <a:srgbClr val="006600"/>
                </a:solidFill>
                <a:latin typeface="TH SarabunPSK" pitchFamily="34" charset="-34"/>
                <a:cs typeface="TH SarabunPSK" pitchFamily="34" charset="-34"/>
              </a:rPr>
              <a:t> (2/2)</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359227" y="2063931"/>
            <a:ext cx="11632475" cy="4668657"/>
          </a:xfrm>
        </p:spPr>
        <p:txBody>
          <a:bodyPr>
            <a:noAutofit/>
          </a:bodyPr>
          <a:lstStyle/>
          <a:p>
            <a:pPr marL="0" lvl="1" indent="0">
              <a:lnSpc>
                <a:spcPct val="100000"/>
              </a:lnSpc>
              <a:buNone/>
            </a:pPr>
            <a:r>
              <a:rPr lang="th-TH" sz="2800" dirty="0" smtClean="0">
                <a:latin typeface="TH SarabunPSK" pitchFamily="34" charset="-34"/>
                <a:ea typeface="Tahoma" panose="020B0604030504040204" pitchFamily="34" charset="0"/>
                <a:cs typeface="TH SarabunPSK" pitchFamily="34" charset="-34"/>
              </a:rPr>
              <a:t>นิยามของความถูกกฎหมายที่เกี่ยวข้องของ</a:t>
            </a:r>
            <a:r>
              <a:rPr lang="th-TH" sz="2800" dirty="0" smtClean="0">
                <a:latin typeface="TH SarabunPSK" pitchFamily="34" charset="-34"/>
                <a:cs typeface="TH SarabunPSK" pitchFamily="34" charset="-34"/>
              </a:rPr>
              <a:t>กฎหมายควบคุมการค้าไม้ของสหภาพยุโรป (</a:t>
            </a:r>
            <a:r>
              <a:rPr lang="en-GB" sz="2800" dirty="0" smtClean="0">
                <a:latin typeface="TH SarabunPSK" pitchFamily="34" charset="-34"/>
                <a:cs typeface="TH SarabunPSK" pitchFamily="34" charset="-34"/>
              </a:rPr>
              <a:t>EU Timber Regulation</a:t>
            </a:r>
            <a:r>
              <a:rPr lang="en-US" sz="2800" dirty="0" smtClean="0">
                <a:latin typeface="TH SarabunPSK" pitchFamily="34" charset="-34"/>
                <a:cs typeface="TH SarabunPSK" pitchFamily="34" charset="-34"/>
              </a:rPr>
              <a:t>: EUTR</a:t>
            </a:r>
            <a:r>
              <a:rPr lang="th-TH" sz="2800" dirty="0" smtClean="0">
                <a:latin typeface="TH SarabunPSK" pitchFamily="34" charset="-34"/>
                <a:cs typeface="TH SarabunPSK" pitchFamily="34" charset="-34"/>
              </a:rPr>
              <a:t>)</a:t>
            </a:r>
            <a:r>
              <a:rPr lang="en-GB" sz="2800" dirty="0" smtClean="0">
                <a:latin typeface="TH SarabunPSK" pitchFamily="34" charset="-34"/>
                <a:ea typeface="Tahoma" panose="020B0604030504040204" pitchFamily="34" charset="0"/>
                <a:cs typeface="TH SarabunPSK" pitchFamily="34" charset="-34"/>
              </a:rPr>
              <a:t>:</a:t>
            </a:r>
          </a:p>
          <a:p>
            <a:pPr lvl="1">
              <a:lnSpc>
                <a:spcPct val="100000"/>
              </a:lnSpc>
            </a:pPr>
            <a:r>
              <a:rPr lang="th-TH" sz="2600" dirty="0">
                <a:latin typeface="TH SarabunPSK" pitchFamily="34" charset="-34"/>
                <a:ea typeface="Tahoma" panose="020B0604030504040204" pitchFamily="34" charset="0"/>
                <a:cs typeface="TH SarabunPSK" pitchFamily="34" charset="-34"/>
              </a:rPr>
              <a:t>สิทธิ์ในการทำไม้ในพื้นที่ที่กำหนดหรือประกาศไว้</a:t>
            </a:r>
            <a:endParaRPr lang="en-GB" sz="2600" dirty="0">
              <a:latin typeface="TH SarabunPSK" pitchFamily="34" charset="-34"/>
              <a:ea typeface="Tahoma" panose="020B0604030504040204" pitchFamily="34" charset="0"/>
              <a:cs typeface="TH SarabunPSK" pitchFamily="34" charset="-34"/>
            </a:endParaRPr>
          </a:p>
          <a:p>
            <a:pPr lvl="1">
              <a:lnSpc>
                <a:spcPct val="100000"/>
              </a:lnSpc>
            </a:pPr>
            <a:r>
              <a:rPr lang="th-TH" sz="2600" dirty="0">
                <a:latin typeface="TH SarabunPSK" pitchFamily="34" charset="-34"/>
                <a:ea typeface="Tahoma" panose="020B0604030504040204" pitchFamily="34" charset="0"/>
                <a:cs typeface="TH SarabunPSK" pitchFamily="34" charset="-34"/>
              </a:rPr>
              <a:t>ค่าใช้จ่ายในการได้มาซึ่งสิทธิ์หรือไม้</a:t>
            </a:r>
            <a:r>
              <a:rPr lang="en-GB" sz="2600" dirty="0">
                <a:latin typeface="TH SarabunPSK" pitchFamily="34" charset="-34"/>
                <a:ea typeface="Tahoma" panose="020B0604030504040204" pitchFamily="34" charset="0"/>
                <a:cs typeface="TH SarabunPSK" pitchFamily="34" charset="-34"/>
              </a:rPr>
              <a:t> </a:t>
            </a:r>
            <a:r>
              <a:rPr lang="th-TH" sz="2600" dirty="0">
                <a:latin typeface="TH SarabunPSK" pitchFamily="34" charset="-34"/>
                <a:ea typeface="Tahoma" panose="020B0604030504040204" pitchFamily="34" charset="0"/>
                <a:cs typeface="TH SarabunPSK" pitchFamily="34" charset="-34"/>
              </a:rPr>
              <a:t>รวมถึงค่าใช้จ่ายตาม</a:t>
            </a:r>
            <a:r>
              <a:rPr lang="th-TH" sz="2600" dirty="0" smtClean="0">
                <a:latin typeface="TH SarabunPSK" pitchFamily="34" charset="-34"/>
                <a:ea typeface="Tahoma" panose="020B0604030504040204" pitchFamily="34" charset="0"/>
                <a:cs typeface="TH SarabunPSK" pitchFamily="34" charset="-34"/>
              </a:rPr>
              <a:t>กฎหมาย </a:t>
            </a:r>
            <a:r>
              <a:rPr lang="th-TH" sz="2600" dirty="0">
                <a:latin typeface="TH SarabunPSK" pitchFamily="34" charset="-34"/>
                <a:ea typeface="Tahoma" panose="020B0604030504040204" pitchFamily="34" charset="0"/>
                <a:cs typeface="TH SarabunPSK" pitchFamily="34" charset="-34"/>
              </a:rPr>
              <a:t>-ค่าภาคหลวง</a:t>
            </a:r>
            <a:endParaRPr lang="en-GB" sz="2600" dirty="0">
              <a:latin typeface="TH SarabunPSK" pitchFamily="34" charset="-34"/>
              <a:ea typeface="Tahoma" panose="020B0604030504040204" pitchFamily="34" charset="0"/>
              <a:cs typeface="TH SarabunPSK" pitchFamily="34" charset="-34"/>
            </a:endParaRPr>
          </a:p>
          <a:p>
            <a:pPr lvl="1">
              <a:lnSpc>
                <a:spcPct val="100000"/>
              </a:lnSpc>
            </a:pPr>
            <a:r>
              <a:rPr lang="th-TH" sz="2600" dirty="0">
                <a:latin typeface="TH SarabunPSK" pitchFamily="34" charset="-34"/>
                <a:ea typeface="Tahoma" panose="020B0604030504040204" pitchFamily="34" charset="0"/>
                <a:cs typeface="TH SarabunPSK" pitchFamily="34" charset="-34"/>
              </a:rPr>
              <a:t>กฏหมายสิ่งแวดล้อม การจัดการป่าไม้ หรื</a:t>
            </a:r>
            <a:r>
              <a:rPr lang="th-TH" sz="2600" dirty="0" smtClean="0">
                <a:latin typeface="TH SarabunPSK" pitchFamily="34" charset="-34"/>
                <a:ea typeface="Tahoma" panose="020B0604030504040204" pitchFamily="34" charset="0"/>
                <a:cs typeface="TH SarabunPSK" pitchFamily="34" charset="-34"/>
              </a:rPr>
              <a:t>อกฏหมาย</a:t>
            </a:r>
            <a:r>
              <a:rPr lang="th-TH" sz="2600" dirty="0">
                <a:latin typeface="TH SarabunPSK" pitchFamily="34" charset="-34"/>
                <a:ea typeface="Tahoma" panose="020B0604030504040204" pitchFamily="34" charset="0"/>
                <a:cs typeface="TH SarabunPSK" pitchFamily="34" charset="-34"/>
              </a:rPr>
              <a:t>อื่นที่</a:t>
            </a:r>
            <a:r>
              <a:rPr lang="th-TH" sz="2600" dirty="0" smtClean="0">
                <a:latin typeface="TH SarabunPSK" pitchFamily="34" charset="-34"/>
                <a:ea typeface="Tahoma" panose="020B0604030504040204" pitchFamily="34" charset="0"/>
                <a:cs typeface="TH SarabunPSK" pitchFamily="34" charset="-34"/>
              </a:rPr>
              <a:t>เกี่ยวข้อง</a:t>
            </a:r>
            <a:r>
              <a:rPr lang="th-TH" sz="2600" dirty="0">
                <a:latin typeface="TH SarabunPSK" pitchFamily="34" charset="-34"/>
                <a:ea typeface="Tahoma" panose="020B0604030504040204" pitchFamily="34" charset="0"/>
                <a:cs typeface="TH SarabunPSK" pitchFamily="34" charset="-34"/>
              </a:rPr>
              <a:t>โดยตรง</a:t>
            </a:r>
            <a:endParaRPr lang="en-GB" sz="2600" dirty="0">
              <a:latin typeface="TH SarabunPSK" pitchFamily="34" charset="-34"/>
              <a:ea typeface="Tahoma" panose="020B0604030504040204" pitchFamily="34" charset="0"/>
              <a:cs typeface="TH SarabunPSK" pitchFamily="34" charset="-34"/>
            </a:endParaRPr>
          </a:p>
          <a:p>
            <a:pPr lvl="1">
              <a:lnSpc>
                <a:spcPct val="100000"/>
              </a:lnSpc>
            </a:pPr>
            <a:r>
              <a:rPr lang="th-TH" sz="2600" dirty="0">
                <a:latin typeface="TH SarabunPSK" pitchFamily="34" charset="-34"/>
                <a:ea typeface="Tahoma" panose="020B0604030504040204" pitchFamily="34" charset="0"/>
                <a:cs typeface="TH SarabunPSK" pitchFamily="34" charset="-34"/>
              </a:rPr>
              <a:t>สิทธิ์ของบุคคลอื่นที่ได้รับผลกระทบจากการตัดไม้</a:t>
            </a:r>
            <a:endParaRPr lang="en-GB" sz="2600" dirty="0">
              <a:latin typeface="TH SarabunPSK" pitchFamily="34" charset="-34"/>
              <a:ea typeface="Tahoma" panose="020B0604030504040204" pitchFamily="34" charset="0"/>
              <a:cs typeface="TH SarabunPSK" pitchFamily="34" charset="-34"/>
            </a:endParaRPr>
          </a:p>
          <a:p>
            <a:pPr lvl="1">
              <a:lnSpc>
                <a:spcPct val="100000"/>
              </a:lnSpc>
            </a:pPr>
            <a:r>
              <a:rPr lang="th-TH" sz="2600" dirty="0">
                <a:latin typeface="TH SarabunPSK" pitchFamily="34" charset="-34"/>
                <a:ea typeface="Tahoma" panose="020B0604030504040204" pitchFamily="34" charset="0"/>
                <a:cs typeface="TH SarabunPSK" pitchFamily="34" charset="-34"/>
              </a:rPr>
              <a:t>หน่วยงานอื่นๆที่ต้องเกี่ยวข้องกับการทำ</a:t>
            </a:r>
            <a:r>
              <a:rPr lang="th-TH" sz="2600" dirty="0" smtClean="0">
                <a:latin typeface="TH SarabunPSK" pitchFamily="34" charset="-34"/>
                <a:ea typeface="Tahoma" panose="020B0604030504040204" pitchFamily="34" charset="0"/>
                <a:cs typeface="TH SarabunPSK" pitchFamily="34" charset="-34"/>
              </a:rPr>
              <a:t>ป่า</a:t>
            </a:r>
            <a:endParaRPr lang="en-GB" sz="2600" dirty="0">
              <a:latin typeface="TH SarabunPSK" pitchFamily="34" charset="-34"/>
              <a:ea typeface="Tahoma" panose="020B0604030504040204" pitchFamily="34" charset="0"/>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10</a:t>
            </a:fld>
            <a:endParaRPr lang="zh-TW" altLang="en-US"/>
          </a:p>
        </p:txBody>
      </p:sp>
    </p:spTree>
    <p:extLst>
      <p:ext uri="{BB962C8B-B14F-4D97-AF65-F5344CB8AC3E}">
        <p14:creationId xmlns:p14="http://schemas.microsoft.com/office/powerpoint/2010/main" val="27527962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108" y="1434663"/>
            <a:ext cx="11570389" cy="648908"/>
          </a:xfrm>
        </p:spPr>
        <p:txBody>
          <a:bodyPr>
            <a:normAutofit/>
          </a:bodyPr>
          <a:lstStyle/>
          <a:p>
            <a:r>
              <a:rPr lang="th-TH" sz="4000" dirty="0" smtClean="0">
                <a:solidFill>
                  <a:srgbClr val="006600"/>
                </a:solidFill>
                <a:latin typeface="TH SarabunPSK" pitchFamily="34" charset="-34"/>
                <a:cs typeface="TH SarabunPSK" pitchFamily="34" charset="-34"/>
              </a:rPr>
              <a:t>แหล่งที่มีการดำเนินการ/การแปรรูป</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348342" y="2159876"/>
            <a:ext cx="11682549" cy="4333000"/>
          </a:xfrm>
        </p:spPr>
        <p:txBody>
          <a:bodyPr>
            <a:noAutofit/>
          </a:bodyPr>
          <a:lstStyle/>
          <a:p>
            <a:r>
              <a:rPr lang="th-TH" sz="2200" dirty="0" smtClean="0">
                <a:latin typeface="TH SarabunPSK" pitchFamily="34" charset="-34"/>
                <a:ea typeface="Tahoma" panose="020B0604030504040204" pitchFamily="34" charset="0"/>
                <a:cs typeface="TH SarabunPSK" pitchFamily="34" charset="-34"/>
              </a:rPr>
              <a:t>แหล่งกำเนิดทางกฎหมาย/การปฏิบัติตามกฎหมาย อย่างน้อยคือต้องเป็นไปตาม</a:t>
            </a:r>
            <a:r>
              <a:rPr lang="th-TH" sz="2200" dirty="0" smtClean="0">
                <a:latin typeface="TH SarabunPSK" pitchFamily="34" charset="-34"/>
                <a:cs typeface="TH SarabunPSK" pitchFamily="34" charset="-34"/>
              </a:rPr>
              <a:t>การตรวจพิสูจน์ที่มาทางกฎหมาย (</a:t>
            </a:r>
            <a:r>
              <a:rPr lang="fr-FR" sz="2200" dirty="0" err="1" smtClean="0">
                <a:latin typeface="TH SarabunPSK" pitchFamily="34" charset="-34"/>
                <a:cs typeface="TH SarabunPSK" pitchFamily="34" charset="-34"/>
              </a:rPr>
              <a:t>Verification</a:t>
            </a:r>
            <a:r>
              <a:rPr lang="fr-FR" sz="2200" dirty="0" smtClean="0">
                <a:latin typeface="TH SarabunPSK" pitchFamily="34" charset="-34"/>
                <a:cs typeface="TH SarabunPSK" pitchFamily="34" charset="-34"/>
              </a:rPr>
              <a:t> of </a:t>
            </a:r>
            <a:r>
              <a:rPr lang="fr-FR" sz="2200" dirty="0" err="1" smtClean="0">
                <a:latin typeface="TH SarabunPSK" pitchFamily="34" charset="-34"/>
                <a:cs typeface="TH SarabunPSK" pitchFamily="34" charset="-34"/>
              </a:rPr>
              <a:t>Legal</a:t>
            </a:r>
            <a:r>
              <a:rPr lang="fr-FR" sz="2200" dirty="0" smtClean="0">
                <a:latin typeface="TH SarabunPSK" pitchFamily="34" charset="-34"/>
                <a:cs typeface="TH SarabunPSK" pitchFamily="34" charset="-34"/>
              </a:rPr>
              <a:t> </a:t>
            </a:r>
            <a:r>
              <a:rPr lang="fr-FR" sz="2200" dirty="0" err="1" smtClean="0">
                <a:latin typeface="TH SarabunPSK" pitchFamily="34" charset="-34"/>
                <a:cs typeface="TH SarabunPSK" pitchFamily="34" charset="-34"/>
              </a:rPr>
              <a:t>Origin</a:t>
            </a:r>
            <a:r>
              <a:rPr lang="th-TH" sz="2200" dirty="0" smtClean="0">
                <a:latin typeface="TH SarabunPSK" pitchFamily="34" charset="-34"/>
                <a:cs typeface="TH SarabunPSK" pitchFamily="34" charset="-34"/>
              </a:rPr>
              <a:t>) และการตรวจพิสูจน์การปฏิบัติที่สอดคล้องตามกฎหมาย (</a:t>
            </a:r>
            <a:r>
              <a:rPr lang="fr-FR" sz="2200" dirty="0" smtClean="0">
                <a:latin typeface="TH SarabunPSK" pitchFamily="34" charset="-34"/>
                <a:cs typeface="TH SarabunPSK" pitchFamily="34" charset="-34"/>
              </a:rPr>
              <a:t>Vérification of Légal </a:t>
            </a:r>
            <a:r>
              <a:rPr lang="fr-FR" sz="2200" dirty="0" err="1" smtClean="0">
                <a:latin typeface="TH SarabunPSK" pitchFamily="34" charset="-34"/>
                <a:cs typeface="TH SarabunPSK" pitchFamily="34" charset="-34"/>
              </a:rPr>
              <a:t>Compliance</a:t>
            </a:r>
            <a:r>
              <a:rPr lang="en-US" sz="2200" dirty="0" smtClean="0">
                <a:latin typeface="TH SarabunPSK" pitchFamily="34" charset="-34"/>
                <a:cs typeface="TH SarabunPSK" pitchFamily="34" charset="-34"/>
              </a:rPr>
              <a:t>: VLC</a:t>
            </a:r>
            <a:r>
              <a:rPr lang="th-TH" sz="2200" dirty="0" smtClean="0">
                <a:latin typeface="TH SarabunPSK" pitchFamily="34" charset="-34"/>
                <a:cs typeface="TH SarabunPSK" pitchFamily="34" charset="-34"/>
              </a:rPr>
              <a:t>)</a:t>
            </a:r>
            <a:endParaRPr lang="th-TH" sz="2200" dirty="0" smtClean="0">
              <a:latin typeface="TH SarabunPSK" pitchFamily="34" charset="-34"/>
              <a:ea typeface="Tahoma" panose="020B0604030504040204" pitchFamily="34" charset="0"/>
              <a:cs typeface="TH SarabunPSK" pitchFamily="34" charset="-34"/>
            </a:endParaRPr>
          </a:p>
          <a:p>
            <a:r>
              <a:rPr lang="th-TH" sz="2200" dirty="0" smtClean="0">
                <a:latin typeface="TH SarabunPSK" pitchFamily="34" charset="-34"/>
                <a:ea typeface="Tahoma" panose="020B0604030504040204" pitchFamily="34" charset="0"/>
                <a:cs typeface="TH SarabunPSK" pitchFamily="34" charset="-34"/>
              </a:rPr>
              <a:t>การดำเนินการต่อ</a:t>
            </a:r>
            <a:r>
              <a:rPr lang="th-TH" sz="2200" dirty="0" smtClean="0">
                <a:latin typeface="TH SarabunPSK" pitchFamily="34" charset="-34"/>
                <a:cs typeface="TH SarabunPSK" pitchFamily="34" charset="-34"/>
              </a:rPr>
              <a:t>การบริหารจัดการป่าไม้อย่างยั่งยืน (</a:t>
            </a:r>
            <a:r>
              <a:rPr lang="en-GB" sz="2200" dirty="0" smtClean="0">
                <a:latin typeface="TH SarabunPSK" pitchFamily="34" charset="-34"/>
                <a:cs typeface="TH SarabunPSK" pitchFamily="34" charset="-34"/>
              </a:rPr>
              <a:t>Sustainable Forest Management</a:t>
            </a:r>
            <a:r>
              <a:rPr lang="en-US" sz="2200" dirty="0" smtClean="0">
                <a:latin typeface="TH SarabunPSK" pitchFamily="34" charset="-34"/>
                <a:cs typeface="TH SarabunPSK" pitchFamily="34" charset="-34"/>
              </a:rPr>
              <a:t>: SFM</a:t>
            </a:r>
            <a:r>
              <a:rPr lang="th-TH" sz="2200" dirty="0" smtClean="0">
                <a:latin typeface="TH SarabunPSK" pitchFamily="34" charset="-34"/>
                <a:cs typeface="TH SarabunPSK" pitchFamily="34" charset="-34"/>
              </a:rPr>
              <a:t>)</a:t>
            </a:r>
            <a:endParaRPr lang="en-GB" sz="2200" dirty="0">
              <a:latin typeface="TH SarabunPSK" pitchFamily="34" charset="-34"/>
              <a:ea typeface="Tahoma" panose="020B0604030504040204" pitchFamily="34" charset="0"/>
              <a:cs typeface="TH SarabunPSK" pitchFamily="34" charset="-34"/>
            </a:endParaRPr>
          </a:p>
          <a:p>
            <a:r>
              <a:rPr lang="th-TH" sz="2200" dirty="0" smtClean="0">
                <a:latin typeface="TH SarabunPSK" pitchFamily="34" charset="-34"/>
                <a:ea typeface="Tahoma" panose="020B0604030504040204" pitchFamily="34" charset="0"/>
                <a:cs typeface="TH SarabunPSK" pitchFamily="34" charset="-34"/>
              </a:rPr>
              <a:t>ความน่าเชื่อถือของเป้าหมาย</a:t>
            </a:r>
            <a:endParaRPr lang="en-GB" sz="2200" dirty="0">
              <a:latin typeface="TH SarabunPSK" pitchFamily="34" charset="-34"/>
              <a:ea typeface="Tahoma" panose="020B0604030504040204" pitchFamily="34" charset="0"/>
              <a:cs typeface="TH SarabunPSK" pitchFamily="34" charset="-34"/>
            </a:endParaRPr>
          </a:p>
          <a:p>
            <a:r>
              <a:rPr lang="th-TH" sz="2200" dirty="0" smtClean="0">
                <a:latin typeface="TH SarabunPSK" pitchFamily="34" charset="-34"/>
                <a:ea typeface="Tahoma" panose="020B0604030504040204" pitchFamily="34" charset="0"/>
                <a:cs typeface="TH SarabunPSK" pitchFamily="34" charset="-34"/>
              </a:rPr>
              <a:t>จุดวัดที่ระบุได้</a:t>
            </a:r>
            <a:endParaRPr lang="en-GB" sz="2200" dirty="0">
              <a:latin typeface="TH SarabunPSK" pitchFamily="34" charset="-34"/>
              <a:ea typeface="Tahoma" panose="020B0604030504040204" pitchFamily="34" charset="0"/>
              <a:cs typeface="TH SarabunPSK" pitchFamily="34" charset="-34"/>
            </a:endParaRPr>
          </a:p>
          <a:p>
            <a:r>
              <a:rPr lang="th-TH" sz="2200" dirty="0" smtClean="0">
                <a:latin typeface="TH SarabunPSK" pitchFamily="34" charset="-34"/>
                <a:ea typeface="Tahoma" panose="020B0604030504040204" pitchFamily="34" charset="0"/>
                <a:cs typeface="TH SarabunPSK" pitchFamily="34" charset="-34"/>
              </a:rPr>
              <a:t>การดำเนินการมีความคืบหน้าตามช่วงเวลา</a:t>
            </a:r>
            <a:endParaRPr lang="en-GB" sz="2200" dirty="0">
              <a:latin typeface="TH SarabunPSK" pitchFamily="34" charset="-34"/>
              <a:ea typeface="Tahoma" panose="020B0604030504040204" pitchFamily="34" charset="0"/>
              <a:cs typeface="TH SarabunPSK" pitchFamily="34" charset="-34"/>
            </a:endParaRPr>
          </a:p>
          <a:p>
            <a:r>
              <a:rPr lang="th-TH" sz="2200" dirty="0" smtClean="0">
                <a:latin typeface="TH SarabunPSK" pitchFamily="34" charset="-34"/>
                <a:ea typeface="Tahoma" panose="020B0604030504040204" pitchFamily="34" charset="0"/>
                <a:cs typeface="TH SarabunPSK" pitchFamily="34" charset="-34"/>
              </a:rPr>
              <a:t>การมีการตอบโต้หากไม่ทำอะไร</a:t>
            </a:r>
            <a:endParaRPr lang="en-GB" sz="2200" dirty="0">
              <a:latin typeface="TH SarabunPSK" pitchFamily="34" charset="-34"/>
              <a:ea typeface="Tahoma" panose="020B0604030504040204" pitchFamily="34" charset="0"/>
              <a:cs typeface="TH SarabunPSK" pitchFamily="34" charset="-34"/>
            </a:endParaRPr>
          </a:p>
          <a:p>
            <a:r>
              <a:rPr lang="th-TH" sz="2200" dirty="0" smtClean="0">
                <a:latin typeface="TH SarabunPSK" pitchFamily="34" charset="-34"/>
                <a:ea typeface="Tahoma" panose="020B0604030504040204" pitchFamily="34" charset="0"/>
                <a:cs typeface="TH SarabunPSK" pitchFamily="34" charset="-34"/>
              </a:rPr>
              <a:t>ความโปร่งใสของกระบวนการ</a:t>
            </a:r>
            <a:endParaRPr lang="en-GB" sz="2200" dirty="0">
              <a:latin typeface="TH SarabunPSK" pitchFamily="34" charset="-34"/>
              <a:ea typeface="Tahoma" panose="020B0604030504040204" pitchFamily="34" charset="0"/>
              <a:cs typeface="TH SarabunPSK" pitchFamily="34" charset="-34"/>
            </a:endParaRPr>
          </a:p>
          <a:p>
            <a:r>
              <a:rPr lang="th-TH" sz="2200" dirty="0" smtClean="0">
                <a:latin typeface="TH SarabunPSK" pitchFamily="34" charset="-34"/>
                <a:ea typeface="Tahoma" panose="020B0604030504040204" pitchFamily="34" charset="0"/>
                <a:cs typeface="TH SarabunPSK" pitchFamily="34" charset="-34"/>
              </a:rPr>
              <a:t>ตัวอย่าง </a:t>
            </a:r>
            <a:r>
              <a:rPr lang="en-US" sz="2200" dirty="0" smtClean="0">
                <a:latin typeface="TH SarabunPSK" pitchFamily="34" charset="-34"/>
                <a:ea typeface="Tahoma" panose="020B0604030504040204" pitchFamily="34" charset="0"/>
                <a:cs typeface="TH SarabunPSK" pitchFamily="34" charset="-34"/>
              </a:rPr>
              <a:t>: </a:t>
            </a:r>
            <a:r>
              <a:rPr lang="th-TH" sz="2200" dirty="0" smtClean="0">
                <a:latin typeface="TH SarabunPSK" pitchFamily="34" charset="-34"/>
                <a:cs typeface="TH SarabunPSK" pitchFamily="34" charset="-34"/>
              </a:rPr>
              <a:t>กองทุนป่าไม้ (</a:t>
            </a:r>
            <a:r>
              <a:rPr lang="fr-FR" sz="2200" dirty="0" smtClean="0">
                <a:latin typeface="TH SarabunPSK" pitchFamily="34" charset="-34"/>
                <a:cs typeface="TH SarabunPSK" pitchFamily="34" charset="-34"/>
              </a:rPr>
              <a:t>The Forest Trust</a:t>
            </a:r>
            <a:r>
              <a:rPr lang="th-TH" sz="2200" dirty="0" smtClean="0">
                <a:latin typeface="TH SarabunPSK" pitchFamily="34" charset="-34"/>
                <a:cs typeface="TH SarabunPSK" pitchFamily="34" charset="-34"/>
              </a:rPr>
              <a:t> </a:t>
            </a:r>
            <a:r>
              <a:rPr lang="en-US" sz="2200" dirty="0" smtClean="0">
                <a:latin typeface="TH SarabunPSK" pitchFamily="34" charset="-34"/>
                <a:cs typeface="TH SarabunPSK" pitchFamily="34" charset="-34"/>
              </a:rPr>
              <a:t>: </a:t>
            </a:r>
            <a:r>
              <a:rPr lang="en-GB" sz="2200" dirty="0" smtClean="0">
                <a:latin typeface="TH SarabunPSK" pitchFamily="34" charset="-34"/>
                <a:ea typeface="Tahoma" panose="020B0604030504040204" pitchFamily="34" charset="0"/>
                <a:cs typeface="TH SarabunPSK" pitchFamily="34" charset="-34"/>
              </a:rPr>
              <a:t>TFT</a:t>
            </a:r>
            <a:r>
              <a:rPr lang="en-GB" sz="2200" dirty="0">
                <a:latin typeface="TH SarabunPSK" pitchFamily="34" charset="-34"/>
                <a:ea typeface="Tahoma" panose="020B0604030504040204" pitchFamily="34" charset="0"/>
                <a:cs typeface="TH SarabunPSK" pitchFamily="34" charset="-34"/>
              </a:rPr>
              <a:t>), </a:t>
            </a:r>
            <a:r>
              <a:rPr lang="th-TH" sz="2200" dirty="0" smtClean="0">
                <a:latin typeface="TH SarabunPSK" pitchFamily="34" charset="-34"/>
                <a:cs typeface="TH SarabunPSK" pitchFamily="34" charset="-34"/>
              </a:rPr>
              <a:t>เครือข่ายการค้าและป่าไม้โลก (</a:t>
            </a:r>
            <a:r>
              <a:rPr lang="en-GB" sz="2200" dirty="0" smtClean="0">
                <a:latin typeface="TH SarabunPSK" pitchFamily="34" charset="-34"/>
                <a:cs typeface="TH SarabunPSK" pitchFamily="34" charset="-34"/>
              </a:rPr>
              <a:t>Global Forest and Trade Network</a:t>
            </a:r>
            <a:r>
              <a:rPr lang="th-TH" sz="2200" dirty="0" smtClean="0">
                <a:latin typeface="TH SarabunPSK" pitchFamily="34" charset="-34"/>
                <a:cs typeface="TH SarabunPSK" pitchFamily="34" charset="-34"/>
              </a:rPr>
              <a:t>)</a:t>
            </a:r>
            <a:r>
              <a:rPr lang="en-GB" sz="2200" dirty="0" smtClean="0">
                <a:latin typeface="TH SarabunPSK" pitchFamily="34" charset="-34"/>
                <a:cs typeface="TH SarabunPSK" pitchFamily="34" charset="-34"/>
              </a:rPr>
              <a:t> (</a:t>
            </a:r>
            <a:r>
              <a:rPr lang="th-TH" sz="2200" dirty="0" smtClean="0">
                <a:latin typeface="TH SarabunPSK" pitchFamily="34" charset="-34"/>
                <a:cs typeface="TH SarabunPSK" pitchFamily="34" charset="-34"/>
              </a:rPr>
              <a:t>กองทุนสัตว์ป่าโลก (</a:t>
            </a:r>
            <a:r>
              <a:rPr lang="en-GB" sz="2200" dirty="0" smtClean="0">
                <a:latin typeface="TH SarabunPSK" pitchFamily="34" charset="-34"/>
                <a:cs typeface="TH SarabunPSK" pitchFamily="34" charset="-34"/>
              </a:rPr>
              <a:t>WWF)</a:t>
            </a:r>
            <a:r>
              <a:rPr lang="th-TH" sz="2200" dirty="0" smtClean="0">
                <a:latin typeface="TH SarabunPSK" pitchFamily="34" charset="-34"/>
                <a:cs typeface="TH SarabunPSK" pitchFamily="34" charset="-34"/>
              </a:rPr>
              <a:t>)</a:t>
            </a:r>
            <a:endParaRPr lang="en-GB" sz="2200" dirty="0">
              <a:latin typeface="TH SarabunPSK" pitchFamily="34" charset="-34"/>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11</a:t>
            </a:fld>
            <a:endParaRPr lang="zh-TW" altLang="en-US"/>
          </a:p>
        </p:txBody>
      </p:sp>
    </p:spTree>
    <p:extLst>
      <p:ext uri="{BB962C8B-B14F-4D97-AF65-F5344CB8AC3E}">
        <p14:creationId xmlns:p14="http://schemas.microsoft.com/office/powerpoint/2010/main" val="5630354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10343"/>
            <a:ext cx="8229600" cy="1268760"/>
          </a:xfrm>
        </p:spPr>
        <p:txBody>
          <a:bodyPr>
            <a:normAutofit/>
          </a:bodyPr>
          <a:lstStyle/>
          <a:p>
            <a:r>
              <a:rPr lang="th-TH" sz="4000" dirty="0" smtClean="0">
                <a:solidFill>
                  <a:srgbClr val="006600"/>
                </a:solidFill>
                <a:latin typeface="TH SarabunPSK" pitchFamily="34" charset="-34"/>
                <a:cs typeface="TH SarabunPSK" pitchFamily="34" charset="-34"/>
              </a:rPr>
              <a:t>แหล่งที่มาที่แสดงความยั่งยืน</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359228" y="2149474"/>
            <a:ext cx="11645537" cy="4525963"/>
          </a:xfrm>
        </p:spPr>
        <p:txBody>
          <a:bodyPr>
            <a:normAutofit/>
          </a:bodyPr>
          <a:lstStyle/>
          <a:p>
            <a:r>
              <a:rPr lang="th-TH" sz="3200" dirty="0" smtClean="0">
                <a:latin typeface="TH SarabunPSK" pitchFamily="34" charset="-34"/>
                <a:ea typeface="Tahoma" panose="020B0604030504040204" pitchFamily="34" charset="0"/>
                <a:cs typeface="TH SarabunPSK" pitchFamily="34" charset="-34"/>
              </a:rPr>
              <a:t>นอกจากถูกกฎหมายยังต้อง รวมถึง สังคม สิ่งแวดล้อม เศรษฐกิจ</a:t>
            </a:r>
            <a:endParaRPr lang="en-GB" sz="3200" dirty="0">
              <a:latin typeface="TH SarabunPSK" pitchFamily="34" charset="-34"/>
              <a:ea typeface="Tahoma" panose="020B0604030504040204" pitchFamily="34" charset="0"/>
              <a:cs typeface="TH SarabunPSK" pitchFamily="34" charset="-34"/>
            </a:endParaRPr>
          </a:p>
          <a:p>
            <a:pPr lvl="1">
              <a:buFont typeface="Wingdings" panose="05000000000000000000" pitchFamily="2" charset="2"/>
              <a:buChar char="§"/>
            </a:pPr>
            <a:r>
              <a:rPr lang="th-TH" sz="2800" dirty="0" smtClean="0">
                <a:latin typeface="TH SarabunPSK" pitchFamily="34" charset="-34"/>
                <a:ea typeface="Tahoma" panose="020B0604030504040204" pitchFamily="34" charset="0"/>
                <a:cs typeface="TH SarabunPSK" pitchFamily="34" charset="-34"/>
              </a:rPr>
              <a:t>สังคม</a:t>
            </a:r>
            <a:r>
              <a:rPr lang="en-GB" sz="2800" dirty="0" smtClean="0">
                <a:latin typeface="TH SarabunPSK" pitchFamily="34" charset="-34"/>
                <a:ea typeface="Tahoma" panose="020B0604030504040204" pitchFamily="34" charset="0"/>
                <a:cs typeface="TH SarabunPSK" pitchFamily="34" charset="-34"/>
              </a:rPr>
              <a:t>: </a:t>
            </a:r>
            <a:r>
              <a:rPr lang="th-TH" sz="2800" dirty="0" smtClean="0">
                <a:latin typeface="TH SarabunPSK" pitchFamily="34" charset="-34"/>
                <a:ea typeface="Tahoma" panose="020B0604030504040204" pitchFamily="34" charset="0"/>
                <a:cs typeface="TH SarabunPSK" pitchFamily="34" charset="-34"/>
              </a:rPr>
              <a:t>ขนบธรรมเนียมประเพณี สิทธิ แรงงาน</a:t>
            </a:r>
            <a:endParaRPr lang="en-GB" sz="2800" dirty="0">
              <a:latin typeface="TH SarabunPSK" pitchFamily="34" charset="-34"/>
              <a:ea typeface="Tahoma" panose="020B0604030504040204" pitchFamily="34" charset="0"/>
              <a:cs typeface="TH SarabunPSK" pitchFamily="34" charset="-34"/>
            </a:endParaRPr>
          </a:p>
          <a:p>
            <a:pPr lvl="1">
              <a:buFont typeface="Wingdings" panose="05000000000000000000" pitchFamily="2" charset="2"/>
              <a:buChar char="§"/>
            </a:pPr>
            <a:r>
              <a:rPr lang="th-TH" sz="2800" dirty="0" smtClean="0">
                <a:latin typeface="TH SarabunPSK" pitchFamily="34" charset="-34"/>
                <a:ea typeface="Tahoma" panose="020B0604030504040204" pitchFamily="34" charset="0"/>
                <a:cs typeface="TH SarabunPSK" pitchFamily="34" charset="-34"/>
              </a:rPr>
              <a:t>สิ่งแวดล้อม</a:t>
            </a:r>
            <a:r>
              <a:rPr lang="en-GB" sz="2800" dirty="0" smtClean="0">
                <a:latin typeface="TH SarabunPSK" pitchFamily="34" charset="-34"/>
                <a:ea typeface="Tahoma" panose="020B0604030504040204" pitchFamily="34" charset="0"/>
                <a:cs typeface="TH SarabunPSK" pitchFamily="34" charset="-34"/>
              </a:rPr>
              <a:t>: </a:t>
            </a:r>
            <a:r>
              <a:rPr lang="th-TH" sz="2800" dirty="0" smtClean="0">
                <a:latin typeface="TH SarabunPSK" pitchFamily="34" charset="-34"/>
                <a:ea typeface="Tahoma" panose="020B0604030504040204" pitchFamily="34" charset="0"/>
                <a:cs typeface="TH SarabunPSK" pitchFamily="34" charset="-34"/>
              </a:rPr>
              <a:t>ผลกระทบต่อสิ่งแวดล้อมต้องน้อยที่สุด การอนุรักษ์ระบบนิเวศน์</a:t>
            </a:r>
            <a:endParaRPr lang="en-GB" sz="2800" dirty="0">
              <a:latin typeface="TH SarabunPSK" pitchFamily="34" charset="-34"/>
              <a:ea typeface="Tahoma" panose="020B0604030504040204" pitchFamily="34" charset="0"/>
              <a:cs typeface="TH SarabunPSK" pitchFamily="34" charset="-34"/>
            </a:endParaRPr>
          </a:p>
          <a:p>
            <a:pPr lvl="1">
              <a:buFont typeface="Wingdings" panose="05000000000000000000" pitchFamily="2" charset="2"/>
              <a:buChar char="§"/>
            </a:pPr>
            <a:r>
              <a:rPr lang="th-TH" sz="2800" dirty="0" smtClean="0">
                <a:latin typeface="TH SarabunPSK" pitchFamily="34" charset="-34"/>
                <a:ea typeface="Tahoma" panose="020B0604030504040204" pitchFamily="34" charset="0"/>
                <a:cs typeface="TH SarabunPSK" pitchFamily="34" charset="-34"/>
              </a:rPr>
              <a:t>เศรษฐกิจ</a:t>
            </a:r>
            <a:r>
              <a:rPr lang="en-GB" sz="2800" dirty="0" smtClean="0">
                <a:latin typeface="TH SarabunPSK" pitchFamily="34" charset="-34"/>
                <a:ea typeface="Tahoma" panose="020B0604030504040204" pitchFamily="34" charset="0"/>
                <a:cs typeface="TH SarabunPSK" pitchFamily="34" charset="-34"/>
              </a:rPr>
              <a:t>: </a:t>
            </a:r>
            <a:r>
              <a:rPr lang="th-TH" sz="2800" dirty="0" smtClean="0">
                <a:latin typeface="TH SarabunPSK" pitchFamily="34" charset="-34"/>
                <a:ea typeface="Tahoma" panose="020B0604030504040204" pitchFamily="34" charset="0"/>
                <a:cs typeface="TH SarabunPSK" pitchFamily="34" charset="-34"/>
              </a:rPr>
              <a:t>ก่อให้เกิดประโยชน์ต่อเศรษฐกิจในท้องที่</a:t>
            </a:r>
            <a:endParaRPr lang="en-GB" sz="2800" dirty="0">
              <a:latin typeface="TH SarabunPSK" pitchFamily="34" charset="-34"/>
              <a:ea typeface="Tahoma" panose="020B0604030504040204" pitchFamily="34" charset="0"/>
              <a:cs typeface="TH SarabunPSK" pitchFamily="34" charset="-34"/>
            </a:endParaRPr>
          </a:p>
          <a:p>
            <a:r>
              <a:rPr lang="th-TH" sz="3200" dirty="0" smtClean="0">
                <a:latin typeface="TH SarabunPSK" pitchFamily="34" charset="-34"/>
                <a:ea typeface="Tahoma" panose="020B0604030504040204" pitchFamily="34" charset="0"/>
                <a:cs typeface="TH SarabunPSK" pitchFamily="34" charset="-34"/>
              </a:rPr>
              <a:t>ไม่มีนิยามที่ชัดเจน แต่เป็นฉันทมติในเรื่องของ</a:t>
            </a:r>
            <a:r>
              <a:rPr lang="th-TH" sz="3200" dirty="0" err="1" smtClean="0">
                <a:latin typeface="TH SarabunPSK" pitchFamily="34" charset="-34"/>
                <a:ea typeface="Tahoma" panose="020B0604030504040204" pitchFamily="34" charset="0"/>
                <a:cs typeface="TH SarabunPSK" pitchFamily="34" charset="-34"/>
              </a:rPr>
              <a:t>หลักการณ์</a:t>
            </a:r>
            <a:r>
              <a:rPr lang="th-TH" sz="3200" dirty="0" smtClean="0">
                <a:latin typeface="TH SarabunPSK" pitchFamily="34" charset="-34"/>
                <a:ea typeface="Tahoma" panose="020B0604030504040204" pitchFamily="34" charset="0"/>
                <a:cs typeface="TH SarabunPSK" pitchFamily="34" charset="-34"/>
              </a:rPr>
              <a:t>ที่สำคัญ</a:t>
            </a:r>
            <a:endParaRPr lang="en-US" sz="3200" dirty="0">
              <a:latin typeface="TH SarabunPSK" pitchFamily="34" charset="-34"/>
              <a:ea typeface="Tahoma" panose="020B0604030504040204" pitchFamily="34" charset="0"/>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12</a:t>
            </a:fld>
            <a:endParaRPr lang="zh-TW" altLang="en-US"/>
          </a:p>
        </p:txBody>
      </p:sp>
    </p:spTree>
    <p:extLst>
      <p:ext uri="{BB962C8B-B14F-4D97-AF65-F5344CB8AC3E}">
        <p14:creationId xmlns:p14="http://schemas.microsoft.com/office/powerpoint/2010/main" val="28797464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3" y="1175657"/>
            <a:ext cx="11359431" cy="1143000"/>
          </a:xfrm>
        </p:spPr>
        <p:txBody>
          <a:bodyPr>
            <a:noAutofit/>
          </a:bodyPr>
          <a:lstStyle/>
          <a:p>
            <a:r>
              <a:rPr lang="th-TH" sz="4000" dirty="0" smtClean="0">
                <a:solidFill>
                  <a:srgbClr val="006600"/>
                </a:solidFill>
                <a:latin typeface="TH SarabunPSK" pitchFamily="34" charset="-34"/>
                <a:cs typeface="TH SarabunPSK" pitchFamily="34" charset="-34"/>
              </a:rPr>
              <a:t>คำจำกัดความของแหล่งที่มาซึ่งแสดงความยั่งยืน</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222069" y="2149474"/>
            <a:ext cx="11795759" cy="4708526"/>
          </a:xfrm>
        </p:spPr>
        <p:txBody>
          <a:bodyPr>
            <a:noAutofit/>
          </a:bodyPr>
          <a:lstStyle/>
          <a:p>
            <a:r>
              <a:rPr lang="th-TH" dirty="0" smtClean="0">
                <a:latin typeface="TH SarabunPSK" pitchFamily="34" charset="-34"/>
                <a:ea typeface="Tahoma" panose="020B0604030504040204" pitchFamily="34" charset="0"/>
                <a:cs typeface="TH SarabunPSK" pitchFamily="34" charset="-34"/>
              </a:rPr>
              <a:t>นานาชาติยังไม่มีการตกลงของถึงคำจำกัดความ</a:t>
            </a:r>
            <a:endParaRPr lang="en-GB" dirty="0">
              <a:latin typeface="TH SarabunPSK" pitchFamily="34" charset="-34"/>
              <a:ea typeface="Tahoma" panose="020B0604030504040204" pitchFamily="34" charset="0"/>
              <a:cs typeface="TH SarabunPSK" pitchFamily="34" charset="-34"/>
            </a:endParaRPr>
          </a:p>
          <a:p>
            <a:pPr lvl="1"/>
            <a:r>
              <a:rPr lang="th-TH" sz="2600" dirty="0" smtClean="0">
                <a:latin typeface="TH SarabunPSK" pitchFamily="34" charset="-34"/>
                <a:cs typeface="TH SarabunPSK" pitchFamily="34" charset="-34"/>
              </a:rPr>
              <a:t>หลักการ </a:t>
            </a:r>
            <a:r>
              <a:rPr lang="en-US" sz="2600" dirty="0" smtClean="0">
                <a:latin typeface="TH SarabunPSK" pitchFamily="34" charset="-34"/>
                <a:cs typeface="TH SarabunPSK" pitchFamily="34" charset="-34"/>
              </a:rPr>
              <a:t>C&amp;I </a:t>
            </a:r>
            <a:r>
              <a:rPr lang="th-TH" sz="2600" dirty="0" smtClean="0">
                <a:latin typeface="TH SarabunPSK" pitchFamily="34" charset="-34"/>
                <a:cs typeface="TH SarabunPSK" pitchFamily="34" charset="-34"/>
              </a:rPr>
              <a:t>ขององค์กรไม้เขตร้อนระหว่างประเทศ (</a:t>
            </a:r>
            <a:r>
              <a:rPr lang="en-GB" sz="2600" dirty="0" smtClean="0">
                <a:latin typeface="TH SarabunPSK" pitchFamily="34" charset="-34"/>
                <a:ea typeface="Tahoma" panose="020B0604030504040204" pitchFamily="34" charset="0"/>
                <a:cs typeface="TH SarabunPSK" pitchFamily="34" charset="-34"/>
              </a:rPr>
              <a:t>ITTO</a:t>
            </a:r>
            <a:r>
              <a:rPr lang="th-TH" sz="2600" dirty="0" smtClean="0">
                <a:latin typeface="TH SarabunPSK" pitchFamily="34" charset="-34"/>
                <a:ea typeface="Tahoma" panose="020B0604030504040204" pitchFamily="34" charset="0"/>
                <a:cs typeface="TH SarabunPSK" pitchFamily="34" charset="-34"/>
              </a:rPr>
              <a:t>)</a:t>
            </a:r>
            <a:r>
              <a:rPr lang="en-GB" sz="2600" dirty="0" smtClean="0">
                <a:latin typeface="TH SarabunPSK" pitchFamily="34" charset="-34"/>
                <a:ea typeface="Tahoma" panose="020B0604030504040204" pitchFamily="34" charset="0"/>
                <a:cs typeface="TH SarabunPSK" pitchFamily="34" charset="-34"/>
              </a:rPr>
              <a:t>, </a:t>
            </a:r>
            <a:r>
              <a:rPr lang="en-GB" sz="2600" dirty="0">
                <a:latin typeface="TH SarabunPSK" pitchFamily="34" charset="-34"/>
                <a:ea typeface="Tahoma" panose="020B0604030504040204" pitchFamily="34" charset="0"/>
                <a:cs typeface="TH SarabunPSK" pitchFamily="34" charset="-34"/>
              </a:rPr>
              <a:t>Helsinki C&amp;I, FSC P&amp;C, </a:t>
            </a:r>
            <a:r>
              <a:rPr lang="th-TH" sz="2600" dirty="0" smtClean="0">
                <a:latin typeface="TH SarabunPSK" pitchFamily="34" charset="-34"/>
                <a:cs typeface="TH SarabunPSK" pitchFamily="34" charset="-34"/>
              </a:rPr>
              <a:t>การริเริ่มป่าไม้อย่างยั่งยืน (</a:t>
            </a:r>
            <a:r>
              <a:rPr lang="en-GB" sz="2600" dirty="0" smtClean="0">
                <a:latin typeface="TH SarabunPSK" pitchFamily="34" charset="-34"/>
                <a:cs typeface="TH SarabunPSK" pitchFamily="34" charset="-34"/>
              </a:rPr>
              <a:t>Sustainable Forestry Initiative</a:t>
            </a:r>
            <a:r>
              <a:rPr lang="en-US" sz="2600" dirty="0" smtClean="0">
                <a:latin typeface="TH SarabunPSK" pitchFamily="34" charset="-34"/>
                <a:cs typeface="TH SarabunPSK" pitchFamily="34" charset="-34"/>
              </a:rPr>
              <a:t>: SFI</a:t>
            </a:r>
            <a:r>
              <a:rPr lang="th-TH" sz="2600" dirty="0" smtClean="0">
                <a:latin typeface="TH SarabunPSK" pitchFamily="34" charset="-34"/>
                <a:cs typeface="TH SarabunPSK" pitchFamily="34" charset="-34"/>
              </a:rPr>
              <a:t>)</a:t>
            </a:r>
            <a:r>
              <a:rPr lang="en-GB" sz="2600" dirty="0" smtClean="0">
                <a:latin typeface="TH SarabunPSK" pitchFamily="34" charset="-34"/>
                <a:ea typeface="Tahoma" panose="020B0604030504040204" pitchFamily="34" charset="0"/>
                <a:cs typeface="TH SarabunPSK" pitchFamily="34" charset="-34"/>
              </a:rPr>
              <a:t> </a:t>
            </a:r>
            <a:endParaRPr lang="en-GB" sz="2600" dirty="0">
              <a:latin typeface="TH SarabunPSK" pitchFamily="34" charset="-34"/>
              <a:ea typeface="Tahoma" panose="020B0604030504040204" pitchFamily="34" charset="0"/>
              <a:cs typeface="TH SarabunPSK" pitchFamily="34" charset="-34"/>
            </a:endParaRPr>
          </a:p>
          <a:p>
            <a:r>
              <a:rPr lang="th-TH" dirty="0" smtClean="0">
                <a:latin typeface="TH SarabunPSK" pitchFamily="34" charset="-34"/>
                <a:ea typeface="Tahoma" panose="020B0604030504040204" pitchFamily="34" charset="0"/>
                <a:cs typeface="TH SarabunPSK" pitchFamily="34" charset="-34"/>
              </a:rPr>
              <a:t>เนื้อหา</a:t>
            </a:r>
            <a:r>
              <a:rPr lang="en-GB" dirty="0" smtClean="0">
                <a:latin typeface="TH SarabunPSK" pitchFamily="34" charset="-34"/>
                <a:ea typeface="Tahoma" panose="020B0604030504040204" pitchFamily="34" charset="0"/>
                <a:cs typeface="TH SarabunPSK" pitchFamily="34" charset="-34"/>
              </a:rPr>
              <a:t> </a:t>
            </a:r>
            <a:endParaRPr lang="en-GB" dirty="0">
              <a:latin typeface="TH SarabunPSK" pitchFamily="34" charset="-34"/>
              <a:ea typeface="Tahoma" panose="020B0604030504040204" pitchFamily="34" charset="0"/>
              <a:cs typeface="TH SarabunPSK" pitchFamily="34" charset="-34"/>
            </a:endParaRPr>
          </a:p>
          <a:p>
            <a:pPr lvl="1"/>
            <a:r>
              <a:rPr lang="th-TH" sz="2600" dirty="0" smtClean="0">
                <a:latin typeface="TH SarabunPSK" pitchFamily="34" charset="-34"/>
                <a:ea typeface="Tahoma" panose="020B0604030504040204" pitchFamily="34" charset="0"/>
                <a:cs typeface="TH SarabunPSK" pitchFamily="34" charset="-34"/>
              </a:rPr>
              <a:t>สิ่งแวดล้อม สังคม และเศรษฐกิ</a:t>
            </a:r>
            <a:endParaRPr lang="en-GB" sz="2600" dirty="0">
              <a:latin typeface="TH SarabunPSK" pitchFamily="34" charset="-34"/>
              <a:ea typeface="Tahoma" panose="020B0604030504040204" pitchFamily="34" charset="0"/>
              <a:cs typeface="TH SarabunPSK" pitchFamily="34" charset="-34"/>
            </a:endParaRPr>
          </a:p>
          <a:p>
            <a:r>
              <a:rPr lang="th-TH" dirty="0" smtClean="0">
                <a:latin typeface="TH SarabunPSK" pitchFamily="34" charset="-34"/>
                <a:ea typeface="Tahoma" panose="020B0604030504040204" pitchFamily="34" charset="0"/>
                <a:cs typeface="TH SarabunPSK" pitchFamily="34" charset="-34"/>
              </a:rPr>
              <a:t>จุดเน้นของประเทศ และของ</a:t>
            </a:r>
            <a:r>
              <a:rPr lang="th-TH" dirty="0" smtClean="0">
                <a:latin typeface="TH SarabunPSK" pitchFamily="34" charset="-34"/>
                <a:cs typeface="TH SarabunPSK" pitchFamily="34" charset="-34"/>
              </a:rPr>
              <a:t>หน่วยบริหารจัดการป่าไม้ (</a:t>
            </a:r>
            <a:r>
              <a:rPr lang="en-GB" dirty="0" smtClean="0">
                <a:latin typeface="TH SarabunPSK" pitchFamily="34" charset="-34"/>
                <a:cs typeface="TH SarabunPSK" pitchFamily="34" charset="-34"/>
              </a:rPr>
              <a:t>Forest Management Unit</a:t>
            </a:r>
            <a:r>
              <a:rPr lang="th-TH" dirty="0" smtClean="0">
                <a:latin typeface="TH SarabunPSK" pitchFamily="34" charset="-34"/>
                <a:cs typeface="TH SarabunPSK" pitchFamily="34" charset="-34"/>
              </a:rPr>
              <a:t>)</a:t>
            </a:r>
            <a:endParaRPr lang="en-GB" dirty="0">
              <a:latin typeface="TH SarabunPSK" pitchFamily="34" charset="-34"/>
              <a:ea typeface="Tahoma" panose="020B0604030504040204" pitchFamily="34" charset="0"/>
              <a:cs typeface="TH SarabunPSK" pitchFamily="34" charset="-34"/>
            </a:endParaRPr>
          </a:p>
          <a:p>
            <a:r>
              <a:rPr lang="th-TH" dirty="0" smtClean="0">
                <a:latin typeface="TH SarabunPSK" pitchFamily="34" charset="-34"/>
                <a:ea typeface="Tahoma" panose="020B0604030504040204" pitchFamily="34" charset="0"/>
                <a:cs typeface="TH SarabunPSK" pitchFamily="34" charset="-34"/>
              </a:rPr>
              <a:t>ความน่าเชื่อถือ</a:t>
            </a:r>
            <a:endParaRPr lang="en-GB" dirty="0">
              <a:latin typeface="TH SarabunPSK" pitchFamily="34" charset="-34"/>
              <a:ea typeface="Tahoma" panose="020B0604030504040204" pitchFamily="34" charset="0"/>
              <a:cs typeface="TH SarabunPSK" pitchFamily="34" charset="-34"/>
            </a:endParaRPr>
          </a:p>
          <a:p>
            <a:r>
              <a:rPr lang="th-TH" dirty="0" smtClean="0">
                <a:latin typeface="TH SarabunPSK" pitchFamily="34" charset="-34"/>
                <a:ea typeface="Tahoma" panose="020B0604030504040204" pitchFamily="34" charset="0"/>
                <a:cs typeface="TH SarabunPSK" pitchFamily="34" charset="-34"/>
              </a:rPr>
              <a:t>หลักการการรับรองต่างๆเป็นเครื่องมือแสดงถึงความยั่งยืน</a:t>
            </a:r>
            <a:endParaRPr lang="en-GB" dirty="0">
              <a:latin typeface="TH SarabunPSK" pitchFamily="34" charset="-34"/>
              <a:ea typeface="Tahoma" panose="020B0604030504040204" pitchFamily="34" charset="0"/>
              <a:cs typeface="TH SarabunPSK" pitchFamily="34" charset="-34"/>
            </a:endParaRPr>
          </a:p>
          <a:p>
            <a:pPr marL="0" indent="0">
              <a:buNone/>
            </a:pPr>
            <a:endParaRPr lang="en-GB" dirty="0">
              <a:latin typeface="TH SarabunPSK" pitchFamily="34" charset="-34"/>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13</a:t>
            </a:fld>
            <a:endParaRPr lang="zh-TW" altLang="en-US"/>
          </a:p>
        </p:txBody>
      </p:sp>
    </p:spTree>
    <p:extLst>
      <p:ext uri="{BB962C8B-B14F-4D97-AF65-F5344CB8AC3E}">
        <p14:creationId xmlns:p14="http://schemas.microsoft.com/office/powerpoint/2010/main" val="40224015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17938" y="1026459"/>
            <a:ext cx="11608451" cy="1417638"/>
          </a:xfrm>
        </p:spPr>
        <p:txBody>
          <a:bodyPr>
            <a:noAutofit/>
          </a:bodyPr>
          <a:lstStyle/>
          <a:p>
            <a:r>
              <a:rPr lang="th-TH" sz="4000" dirty="0" smtClean="0">
                <a:solidFill>
                  <a:srgbClr val="006600"/>
                </a:solidFill>
                <a:latin typeface="TH SarabunPSK" pitchFamily="34" charset="-34"/>
                <a:cs typeface="TH SarabunPSK" pitchFamily="34" charset="-34"/>
              </a:rPr>
              <a:t>การติดตามย้อนกลับไปตามห่วงโซ่อุปทาน </a:t>
            </a:r>
            <a:r>
              <a:rPr lang="en-GB" sz="4000" dirty="0" smtClean="0">
                <a:solidFill>
                  <a:srgbClr val="006600"/>
                </a:solidFill>
                <a:latin typeface="TH SarabunPSK" pitchFamily="34" charset="-34"/>
                <a:cs typeface="TH SarabunPSK" pitchFamily="34" charset="-34"/>
              </a:rPr>
              <a:t>(1/3)</a:t>
            </a:r>
            <a:endParaRPr lang="en-US" sz="4000" dirty="0">
              <a:solidFill>
                <a:srgbClr val="006600"/>
              </a:solidFill>
              <a:latin typeface="TH SarabunPSK" pitchFamily="34" charset="-34"/>
              <a:cs typeface="TH SarabunPSK" pitchFamily="34" charset="-34"/>
            </a:endParaRPr>
          </a:p>
        </p:txBody>
      </p:sp>
      <p:sp>
        <p:nvSpPr>
          <p:cNvPr id="14350" name="Text Box 75"/>
          <p:cNvSpPr txBox="1">
            <a:spLocks noChangeArrowheads="1"/>
          </p:cNvSpPr>
          <p:nvPr/>
        </p:nvSpPr>
        <p:spPr bwMode="auto">
          <a:xfrm>
            <a:off x="2547257" y="4612481"/>
            <a:ext cx="6217920" cy="523220"/>
          </a:xfrm>
          <a:prstGeom prst="rect">
            <a:avLst/>
          </a:prstGeom>
          <a:noFill/>
          <a:ln w="9525">
            <a:noFill/>
            <a:miter lim="800000"/>
            <a:headEnd/>
            <a:tailEnd/>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spcBef>
                <a:spcPct val="50000"/>
              </a:spcBef>
            </a:pPr>
            <a:r>
              <a:rPr lang="th-TH" sz="2800" b="1" dirty="0" smtClean="0">
                <a:solidFill>
                  <a:srgbClr val="232639"/>
                </a:solidFill>
                <a:latin typeface="TH SarabunPSK" pitchFamily="34" charset="-34"/>
                <a:cs typeface="TH SarabunPSK" pitchFamily="34" charset="-34"/>
              </a:rPr>
              <a:t>ห่วงโซ่อุปทานอย่างง่าย</a:t>
            </a:r>
            <a:endParaRPr lang="en-US" sz="2800" b="1" dirty="0">
              <a:solidFill>
                <a:srgbClr val="232639"/>
              </a:solidFill>
              <a:latin typeface="TH SarabunPSK" pitchFamily="34" charset="-34"/>
              <a:cs typeface="TH SarabunPSK" pitchFamily="34" charset="-34"/>
            </a:endParaRPr>
          </a:p>
        </p:txBody>
      </p:sp>
      <p:pic>
        <p:nvPicPr>
          <p:cNvPr id="15" name="Picture 14" descr="PROCESSING.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68165" y="2963549"/>
            <a:ext cx="1318282" cy="1226309"/>
          </a:xfrm>
          <a:prstGeom prst="rect">
            <a:avLst/>
          </a:prstGeom>
        </p:spPr>
      </p:pic>
      <p:sp>
        <p:nvSpPr>
          <p:cNvPr id="18" name="Line 9"/>
          <p:cNvSpPr>
            <a:spLocks noChangeShapeType="1"/>
          </p:cNvSpPr>
          <p:nvPr/>
        </p:nvSpPr>
        <p:spPr bwMode="auto">
          <a:xfrm>
            <a:off x="4042071" y="3429000"/>
            <a:ext cx="390668" cy="0"/>
          </a:xfrm>
          <a:prstGeom prst="line">
            <a:avLst/>
          </a:prstGeom>
          <a:noFill/>
          <a:ln w="76200">
            <a:solidFill>
              <a:schemeClr val="tx1"/>
            </a:solidFill>
            <a:round/>
            <a:headEnd/>
            <a:tailEnd type="triangle" w="med" len="med"/>
          </a:ln>
        </p:spPr>
        <p:txBody>
          <a:bodyPr/>
          <a:lstStyle/>
          <a:p>
            <a:endParaRPr lang="en-GB" sz="1350"/>
          </a:p>
        </p:txBody>
      </p:sp>
      <p:pic>
        <p:nvPicPr>
          <p:cNvPr id="20" name="Picture 19" descr="LOGS.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50231" y="3158363"/>
            <a:ext cx="1356415" cy="771380"/>
          </a:xfrm>
          <a:prstGeom prst="rect">
            <a:avLst/>
          </a:prstGeom>
        </p:spPr>
      </p:pic>
      <p:pic>
        <p:nvPicPr>
          <p:cNvPr id="21" name="Picture 2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81187" y="2732223"/>
            <a:ext cx="1214956" cy="1464530"/>
          </a:xfrm>
          <a:prstGeom prst="rect">
            <a:avLst/>
          </a:prstGeom>
        </p:spPr>
      </p:pic>
      <p:pic>
        <p:nvPicPr>
          <p:cNvPr id="22" name="Picture 21" descr="CHAIRS.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787468" y="2862569"/>
            <a:ext cx="1230460" cy="1230460"/>
          </a:xfrm>
          <a:prstGeom prst="rect">
            <a:avLst/>
          </a:prstGeom>
        </p:spPr>
      </p:pic>
      <p:pic>
        <p:nvPicPr>
          <p:cNvPr id="23" name="Picture 22" descr="FACTORY.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678668" y="2833694"/>
            <a:ext cx="1316579" cy="1259335"/>
          </a:xfrm>
          <a:prstGeom prst="rect">
            <a:avLst/>
          </a:prstGeom>
        </p:spPr>
      </p:pic>
      <p:sp>
        <p:nvSpPr>
          <p:cNvPr id="2" name="Slide Number Placeholder 1"/>
          <p:cNvSpPr>
            <a:spLocks noGrp="1"/>
          </p:cNvSpPr>
          <p:nvPr>
            <p:ph type="sldNum" sz="quarter" idx="12"/>
          </p:nvPr>
        </p:nvSpPr>
        <p:spPr/>
        <p:txBody>
          <a:bodyPr/>
          <a:lstStyle/>
          <a:p>
            <a:fld id="{A4CE05BE-1510-4BF9-B87A-E3BAF5EBDA19}" type="slidenum">
              <a:rPr lang="zh-TW" altLang="en-US" smtClean="0"/>
              <a:pPr/>
              <a:t>14</a:t>
            </a:fld>
            <a:endParaRPr lang="zh-TW" altLang="en-US"/>
          </a:p>
        </p:txBody>
      </p:sp>
      <p:sp>
        <p:nvSpPr>
          <p:cNvPr id="14" name="Line 9"/>
          <p:cNvSpPr>
            <a:spLocks noChangeShapeType="1"/>
          </p:cNvSpPr>
          <p:nvPr/>
        </p:nvSpPr>
        <p:spPr bwMode="auto">
          <a:xfrm>
            <a:off x="1980644" y="3429000"/>
            <a:ext cx="390668" cy="0"/>
          </a:xfrm>
          <a:prstGeom prst="line">
            <a:avLst/>
          </a:prstGeom>
          <a:noFill/>
          <a:ln w="76200">
            <a:solidFill>
              <a:schemeClr val="tx1"/>
            </a:solidFill>
            <a:round/>
            <a:headEnd/>
            <a:tailEnd type="triangle" w="med" len="med"/>
          </a:ln>
        </p:spPr>
        <p:txBody>
          <a:bodyPr/>
          <a:lstStyle/>
          <a:p>
            <a:endParaRPr lang="en-GB" sz="1350"/>
          </a:p>
        </p:txBody>
      </p:sp>
      <p:sp>
        <p:nvSpPr>
          <p:cNvPr id="24" name="Line 9"/>
          <p:cNvSpPr>
            <a:spLocks noChangeShapeType="1"/>
          </p:cNvSpPr>
          <p:nvPr/>
        </p:nvSpPr>
        <p:spPr bwMode="auto">
          <a:xfrm>
            <a:off x="6096000" y="3428999"/>
            <a:ext cx="390668" cy="0"/>
          </a:xfrm>
          <a:prstGeom prst="line">
            <a:avLst/>
          </a:prstGeom>
          <a:noFill/>
          <a:ln w="76200">
            <a:solidFill>
              <a:schemeClr val="tx1"/>
            </a:solidFill>
            <a:round/>
            <a:headEnd/>
            <a:tailEnd type="triangle" w="med" len="med"/>
          </a:ln>
        </p:spPr>
        <p:txBody>
          <a:bodyPr/>
          <a:lstStyle/>
          <a:p>
            <a:endParaRPr lang="en-GB" sz="1350"/>
          </a:p>
        </p:txBody>
      </p:sp>
      <p:sp>
        <p:nvSpPr>
          <p:cNvPr id="25" name="Line 9"/>
          <p:cNvSpPr>
            <a:spLocks noChangeShapeType="1"/>
          </p:cNvSpPr>
          <p:nvPr/>
        </p:nvSpPr>
        <p:spPr bwMode="auto">
          <a:xfrm>
            <a:off x="8145985" y="3428999"/>
            <a:ext cx="390668" cy="0"/>
          </a:xfrm>
          <a:prstGeom prst="line">
            <a:avLst/>
          </a:prstGeom>
          <a:noFill/>
          <a:ln w="76200">
            <a:solidFill>
              <a:schemeClr val="tx1"/>
            </a:solidFill>
            <a:round/>
            <a:headEnd/>
            <a:tailEnd type="triangle" w="med" len="med"/>
          </a:ln>
        </p:spPr>
        <p:txBody>
          <a:bodyPr/>
          <a:lstStyle/>
          <a:p>
            <a:endParaRPr lang="en-GB" sz="1350"/>
          </a:p>
        </p:txBody>
      </p:sp>
    </p:spTree>
    <p:extLst>
      <p:ext uri="{BB962C8B-B14F-4D97-AF65-F5344CB8AC3E}">
        <p14:creationId xmlns:p14="http://schemas.microsoft.com/office/powerpoint/2010/main" val="26657365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ROCESSING.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73019" y="5139120"/>
            <a:ext cx="1031465" cy="959502"/>
          </a:xfrm>
          <a:prstGeom prst="rect">
            <a:avLst/>
          </a:prstGeom>
        </p:spPr>
      </p:pic>
      <p:pic>
        <p:nvPicPr>
          <p:cNvPr id="7" name="Picture 6" descr="FACTORY.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13520" y="3674345"/>
            <a:ext cx="1042850" cy="997508"/>
          </a:xfrm>
          <a:prstGeom prst="rect">
            <a:avLst/>
          </a:prstGeom>
        </p:spPr>
      </p:pic>
      <p:pic>
        <p:nvPicPr>
          <p:cNvPr id="9" name="Picture 8" descr="CHAIRS.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80003" y="3584071"/>
            <a:ext cx="1255524" cy="1255524"/>
          </a:xfrm>
          <a:prstGeom prst="rect">
            <a:avLst/>
          </a:prstGeom>
        </p:spPr>
      </p:pic>
      <p:pic>
        <p:nvPicPr>
          <p:cNvPr id="13" name="Picture 1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10315" y="2189581"/>
            <a:ext cx="857153" cy="1033226"/>
          </a:xfrm>
          <a:prstGeom prst="rect">
            <a:avLst/>
          </a:prstGeom>
        </p:spPr>
      </p:pic>
      <p:pic>
        <p:nvPicPr>
          <p:cNvPr id="14" name="Picture 13" descr="PROCESSING.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78911" y="3964298"/>
            <a:ext cx="1064553" cy="990282"/>
          </a:xfrm>
          <a:prstGeom prst="rect">
            <a:avLst/>
          </a:prstGeom>
        </p:spPr>
      </p:pic>
      <p:pic>
        <p:nvPicPr>
          <p:cNvPr id="15" name="Picture 14" descr="PROCESSING.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44801" y="2777661"/>
            <a:ext cx="1056536" cy="982824"/>
          </a:xfrm>
          <a:prstGeom prst="rect">
            <a:avLst/>
          </a:prstGeom>
        </p:spPr>
      </p:pic>
      <p:pic>
        <p:nvPicPr>
          <p:cNvPr id="16" name="Picture 15" descr="FACTORY.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739062" y="2654941"/>
            <a:ext cx="953600" cy="912138"/>
          </a:xfrm>
          <a:prstGeom prst="rect">
            <a:avLst/>
          </a:prstGeom>
        </p:spPr>
      </p:pic>
      <p:sp>
        <p:nvSpPr>
          <p:cNvPr id="19" name="Line 9"/>
          <p:cNvSpPr>
            <a:spLocks noChangeShapeType="1"/>
          </p:cNvSpPr>
          <p:nvPr/>
        </p:nvSpPr>
        <p:spPr bwMode="auto">
          <a:xfrm>
            <a:off x="1494316" y="3955157"/>
            <a:ext cx="483142" cy="292414"/>
          </a:xfrm>
          <a:prstGeom prst="line">
            <a:avLst/>
          </a:prstGeom>
          <a:noFill/>
          <a:ln w="76200">
            <a:solidFill>
              <a:schemeClr val="tx1"/>
            </a:solidFill>
            <a:round/>
            <a:headEnd/>
            <a:tailEnd type="triangle" w="med" len="med"/>
          </a:ln>
        </p:spPr>
        <p:txBody>
          <a:bodyPr/>
          <a:lstStyle/>
          <a:p>
            <a:endParaRPr lang="en-GB" sz="1350"/>
          </a:p>
        </p:txBody>
      </p:sp>
      <p:sp>
        <p:nvSpPr>
          <p:cNvPr id="20" name="Line 9"/>
          <p:cNvSpPr>
            <a:spLocks noChangeShapeType="1"/>
          </p:cNvSpPr>
          <p:nvPr/>
        </p:nvSpPr>
        <p:spPr bwMode="auto">
          <a:xfrm>
            <a:off x="1494315" y="2667001"/>
            <a:ext cx="483143" cy="323024"/>
          </a:xfrm>
          <a:prstGeom prst="line">
            <a:avLst/>
          </a:prstGeom>
          <a:noFill/>
          <a:ln w="76200">
            <a:solidFill>
              <a:schemeClr val="tx1"/>
            </a:solidFill>
            <a:round/>
            <a:headEnd/>
            <a:tailEnd type="triangle" w="med" len="med"/>
          </a:ln>
        </p:spPr>
        <p:txBody>
          <a:bodyPr/>
          <a:lstStyle/>
          <a:p>
            <a:endParaRPr lang="en-GB" sz="1350"/>
          </a:p>
        </p:txBody>
      </p:sp>
      <p:pic>
        <p:nvPicPr>
          <p:cNvPr id="24" name="Picture 2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244900" y="5252960"/>
            <a:ext cx="788171" cy="788171"/>
          </a:xfrm>
          <a:prstGeom prst="rect">
            <a:avLst/>
          </a:prstGeom>
        </p:spPr>
      </p:pic>
      <p:sp>
        <p:nvSpPr>
          <p:cNvPr id="30" name="Text Box 75"/>
          <p:cNvSpPr txBox="1">
            <a:spLocks noChangeArrowheads="1"/>
          </p:cNvSpPr>
          <p:nvPr/>
        </p:nvSpPr>
        <p:spPr bwMode="auto">
          <a:xfrm>
            <a:off x="5809530" y="5290508"/>
            <a:ext cx="5555156" cy="523220"/>
          </a:xfrm>
          <a:prstGeom prst="rect">
            <a:avLst/>
          </a:prstGeom>
          <a:noFill/>
          <a:ln w="9525">
            <a:noFill/>
            <a:miter lim="800000"/>
            <a:headEnd/>
            <a:tailEnd/>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spcBef>
                <a:spcPct val="50000"/>
              </a:spcBef>
            </a:pPr>
            <a:r>
              <a:rPr lang="th-TH" sz="2800" b="1" dirty="0" smtClean="0">
                <a:solidFill>
                  <a:srgbClr val="232639"/>
                </a:solidFill>
                <a:latin typeface="TH SarabunPSK" pitchFamily="34" charset="-34"/>
                <a:cs typeface="TH SarabunPSK" pitchFamily="34" charset="-34"/>
              </a:rPr>
              <a:t>ห่วงโซ่อุปทานที่มีความซับซ้อน</a:t>
            </a:r>
            <a:endParaRPr lang="en-US" sz="2800" b="1" dirty="0">
              <a:solidFill>
                <a:srgbClr val="232639"/>
              </a:solidFill>
              <a:latin typeface="TH SarabunPSK" pitchFamily="34" charset="-34"/>
              <a:cs typeface="TH SarabunPSK" pitchFamily="34" charset="-34"/>
            </a:endParaRP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15</a:t>
            </a:fld>
            <a:endParaRPr lang="zh-TW" altLang="en-US"/>
          </a:p>
        </p:txBody>
      </p:sp>
      <p:sp>
        <p:nvSpPr>
          <p:cNvPr id="33" name="Rectangle 2"/>
          <p:cNvSpPr>
            <a:spLocks noGrp="1" noChangeArrowheads="1"/>
          </p:cNvSpPr>
          <p:nvPr>
            <p:ph type="title"/>
          </p:nvPr>
        </p:nvSpPr>
        <p:spPr>
          <a:xfrm>
            <a:off x="317939" y="1040107"/>
            <a:ext cx="10419730" cy="1417638"/>
          </a:xfrm>
        </p:spPr>
        <p:txBody>
          <a:bodyPr>
            <a:noAutofit/>
          </a:bodyPr>
          <a:lstStyle/>
          <a:p>
            <a:r>
              <a:rPr lang="th-TH" sz="4000" dirty="0" smtClean="0">
                <a:solidFill>
                  <a:srgbClr val="006600"/>
                </a:solidFill>
                <a:latin typeface="TH SarabunPSK" pitchFamily="34" charset="-34"/>
                <a:cs typeface="TH SarabunPSK" pitchFamily="34" charset="-34"/>
              </a:rPr>
              <a:t>การติดตามย้อนกลับไปตามห่วงโซ่อุปทาน </a:t>
            </a:r>
            <a:r>
              <a:rPr lang="en-GB" sz="4000" dirty="0" smtClean="0">
                <a:solidFill>
                  <a:srgbClr val="006600"/>
                </a:solidFill>
                <a:latin typeface="TH SarabunPSK" pitchFamily="34" charset="-34"/>
                <a:cs typeface="TH SarabunPSK" pitchFamily="34" charset="-34"/>
              </a:rPr>
              <a:t>(</a:t>
            </a:r>
            <a:r>
              <a:rPr lang="en-US" sz="4000" dirty="0" smtClean="0">
                <a:solidFill>
                  <a:srgbClr val="006600"/>
                </a:solidFill>
                <a:latin typeface="TH SarabunPSK" pitchFamily="34" charset="-34"/>
                <a:cs typeface="TH SarabunPSK" pitchFamily="34" charset="-34"/>
              </a:rPr>
              <a:t>2</a:t>
            </a:r>
            <a:r>
              <a:rPr lang="en-GB" sz="4000" dirty="0" smtClean="0">
                <a:solidFill>
                  <a:srgbClr val="006600"/>
                </a:solidFill>
                <a:latin typeface="TH SarabunPSK" pitchFamily="34" charset="-34"/>
                <a:cs typeface="TH SarabunPSK" pitchFamily="34" charset="-34"/>
              </a:rPr>
              <a:t>/3)</a:t>
            </a:r>
            <a:endParaRPr lang="en-US" sz="4000" dirty="0">
              <a:solidFill>
                <a:srgbClr val="006600"/>
              </a:solidFill>
            </a:endParaRPr>
          </a:p>
        </p:txBody>
      </p:sp>
      <p:pic>
        <p:nvPicPr>
          <p:cNvPr id="34" name="Picture 3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39738" y="3341356"/>
            <a:ext cx="795072" cy="958393"/>
          </a:xfrm>
          <a:prstGeom prst="rect">
            <a:avLst/>
          </a:prstGeom>
        </p:spPr>
      </p:pic>
      <p:pic>
        <p:nvPicPr>
          <p:cNvPr id="35" name="Picture 3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39738" y="4465808"/>
            <a:ext cx="795072" cy="958393"/>
          </a:xfrm>
          <a:prstGeom prst="rect">
            <a:avLst/>
          </a:prstGeom>
        </p:spPr>
      </p:pic>
      <p:pic>
        <p:nvPicPr>
          <p:cNvPr id="36" name="Picture 3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39738" y="5599949"/>
            <a:ext cx="795072" cy="958393"/>
          </a:xfrm>
          <a:prstGeom prst="rect">
            <a:avLst/>
          </a:prstGeom>
        </p:spPr>
      </p:pic>
      <p:sp>
        <p:nvSpPr>
          <p:cNvPr id="37" name="Line 9"/>
          <p:cNvSpPr>
            <a:spLocks noChangeShapeType="1"/>
          </p:cNvSpPr>
          <p:nvPr/>
        </p:nvSpPr>
        <p:spPr bwMode="auto">
          <a:xfrm flipV="1">
            <a:off x="1504709" y="3534560"/>
            <a:ext cx="483143" cy="244434"/>
          </a:xfrm>
          <a:prstGeom prst="line">
            <a:avLst/>
          </a:prstGeom>
          <a:noFill/>
          <a:ln w="76200">
            <a:solidFill>
              <a:schemeClr val="tx1"/>
            </a:solidFill>
            <a:round/>
            <a:headEnd/>
            <a:tailEnd type="triangle" w="med" len="med"/>
          </a:ln>
        </p:spPr>
        <p:txBody>
          <a:bodyPr/>
          <a:lstStyle/>
          <a:p>
            <a:endParaRPr lang="en-GB" sz="1350"/>
          </a:p>
        </p:txBody>
      </p:sp>
      <p:sp>
        <p:nvSpPr>
          <p:cNvPr id="38" name="Line 9"/>
          <p:cNvSpPr>
            <a:spLocks noChangeShapeType="1"/>
          </p:cNvSpPr>
          <p:nvPr/>
        </p:nvSpPr>
        <p:spPr bwMode="auto">
          <a:xfrm>
            <a:off x="1491816" y="5121789"/>
            <a:ext cx="452984" cy="302412"/>
          </a:xfrm>
          <a:prstGeom prst="line">
            <a:avLst/>
          </a:prstGeom>
          <a:noFill/>
          <a:ln w="76200">
            <a:solidFill>
              <a:schemeClr val="tx1"/>
            </a:solidFill>
            <a:round/>
            <a:headEnd/>
            <a:tailEnd type="triangle" w="med" len="med"/>
          </a:ln>
        </p:spPr>
        <p:txBody>
          <a:bodyPr/>
          <a:lstStyle/>
          <a:p>
            <a:endParaRPr lang="en-GB" sz="1350"/>
          </a:p>
        </p:txBody>
      </p:sp>
      <p:sp>
        <p:nvSpPr>
          <p:cNvPr id="39" name="Line 9"/>
          <p:cNvSpPr>
            <a:spLocks noChangeShapeType="1"/>
          </p:cNvSpPr>
          <p:nvPr/>
        </p:nvSpPr>
        <p:spPr bwMode="auto">
          <a:xfrm flipV="1">
            <a:off x="1491815" y="4634701"/>
            <a:ext cx="452985" cy="292416"/>
          </a:xfrm>
          <a:prstGeom prst="line">
            <a:avLst/>
          </a:prstGeom>
          <a:noFill/>
          <a:ln w="76200">
            <a:solidFill>
              <a:schemeClr val="tx1"/>
            </a:solidFill>
            <a:round/>
            <a:headEnd/>
            <a:tailEnd type="triangle" w="med" len="med"/>
          </a:ln>
        </p:spPr>
        <p:txBody>
          <a:bodyPr/>
          <a:lstStyle/>
          <a:p>
            <a:endParaRPr lang="en-GB" sz="1350"/>
          </a:p>
        </p:txBody>
      </p:sp>
      <p:sp>
        <p:nvSpPr>
          <p:cNvPr id="40" name="Line 9"/>
          <p:cNvSpPr>
            <a:spLocks noChangeShapeType="1"/>
          </p:cNvSpPr>
          <p:nvPr/>
        </p:nvSpPr>
        <p:spPr bwMode="auto">
          <a:xfrm rot="16200000">
            <a:off x="1512402" y="5598285"/>
            <a:ext cx="411814" cy="452986"/>
          </a:xfrm>
          <a:prstGeom prst="line">
            <a:avLst/>
          </a:prstGeom>
          <a:noFill/>
          <a:ln w="76200">
            <a:solidFill>
              <a:schemeClr val="tx1"/>
            </a:solidFill>
            <a:round/>
            <a:headEnd/>
            <a:tailEnd type="triangle" w="med" len="med"/>
          </a:ln>
        </p:spPr>
        <p:txBody>
          <a:bodyPr/>
          <a:lstStyle/>
          <a:p>
            <a:endParaRPr lang="en-GB" sz="1350"/>
          </a:p>
        </p:txBody>
      </p:sp>
      <p:sp>
        <p:nvSpPr>
          <p:cNvPr id="41" name="Line 9"/>
          <p:cNvSpPr>
            <a:spLocks noChangeShapeType="1"/>
          </p:cNvSpPr>
          <p:nvPr/>
        </p:nvSpPr>
        <p:spPr bwMode="auto">
          <a:xfrm>
            <a:off x="4810133" y="3528138"/>
            <a:ext cx="483142" cy="292414"/>
          </a:xfrm>
          <a:prstGeom prst="line">
            <a:avLst/>
          </a:prstGeom>
          <a:noFill/>
          <a:ln w="76200">
            <a:solidFill>
              <a:schemeClr val="tx1"/>
            </a:solidFill>
            <a:round/>
            <a:headEnd/>
            <a:tailEnd type="triangle" w="med" len="med"/>
          </a:ln>
        </p:spPr>
        <p:txBody>
          <a:bodyPr/>
          <a:lstStyle/>
          <a:p>
            <a:endParaRPr lang="en-GB" sz="1350"/>
          </a:p>
        </p:txBody>
      </p:sp>
      <p:sp>
        <p:nvSpPr>
          <p:cNvPr id="42" name="Line 9"/>
          <p:cNvSpPr>
            <a:spLocks noChangeShapeType="1"/>
          </p:cNvSpPr>
          <p:nvPr/>
        </p:nvSpPr>
        <p:spPr bwMode="auto">
          <a:xfrm flipV="1">
            <a:off x="3063895" y="3388097"/>
            <a:ext cx="483143" cy="244434"/>
          </a:xfrm>
          <a:prstGeom prst="line">
            <a:avLst/>
          </a:prstGeom>
          <a:noFill/>
          <a:ln w="76200">
            <a:solidFill>
              <a:schemeClr val="tx1"/>
            </a:solidFill>
            <a:round/>
            <a:headEnd/>
            <a:tailEnd type="triangle" w="med" len="med"/>
          </a:ln>
        </p:spPr>
        <p:txBody>
          <a:bodyPr/>
          <a:lstStyle/>
          <a:p>
            <a:endParaRPr lang="en-GB" sz="1350"/>
          </a:p>
        </p:txBody>
      </p:sp>
      <p:sp>
        <p:nvSpPr>
          <p:cNvPr id="43" name="Line 9"/>
          <p:cNvSpPr>
            <a:spLocks noChangeShapeType="1"/>
          </p:cNvSpPr>
          <p:nvPr/>
        </p:nvSpPr>
        <p:spPr bwMode="auto">
          <a:xfrm>
            <a:off x="3033071" y="5055298"/>
            <a:ext cx="483142" cy="292414"/>
          </a:xfrm>
          <a:prstGeom prst="line">
            <a:avLst/>
          </a:prstGeom>
          <a:noFill/>
          <a:ln w="76200">
            <a:solidFill>
              <a:schemeClr val="tx1"/>
            </a:solidFill>
            <a:round/>
            <a:headEnd/>
            <a:tailEnd type="triangle" w="med" len="med"/>
          </a:ln>
        </p:spPr>
        <p:txBody>
          <a:bodyPr/>
          <a:lstStyle/>
          <a:p>
            <a:endParaRPr lang="en-GB" sz="1350"/>
          </a:p>
        </p:txBody>
      </p:sp>
      <p:sp>
        <p:nvSpPr>
          <p:cNvPr id="44" name="Line 9"/>
          <p:cNvSpPr>
            <a:spLocks noChangeShapeType="1"/>
          </p:cNvSpPr>
          <p:nvPr/>
        </p:nvSpPr>
        <p:spPr bwMode="auto">
          <a:xfrm flipV="1">
            <a:off x="3043464" y="4634701"/>
            <a:ext cx="483143" cy="244434"/>
          </a:xfrm>
          <a:prstGeom prst="line">
            <a:avLst/>
          </a:prstGeom>
          <a:noFill/>
          <a:ln w="76200">
            <a:solidFill>
              <a:schemeClr val="tx1"/>
            </a:solidFill>
            <a:round/>
            <a:headEnd/>
            <a:tailEnd type="triangle" w="med" len="med"/>
          </a:ln>
        </p:spPr>
        <p:txBody>
          <a:bodyPr/>
          <a:lstStyle/>
          <a:p>
            <a:endParaRPr lang="en-GB" sz="1350"/>
          </a:p>
        </p:txBody>
      </p:sp>
      <p:pic>
        <p:nvPicPr>
          <p:cNvPr id="45" name="Picture 4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821776" y="3974139"/>
            <a:ext cx="788171" cy="788171"/>
          </a:xfrm>
          <a:prstGeom prst="rect">
            <a:avLst/>
          </a:prstGeom>
        </p:spPr>
      </p:pic>
      <p:sp>
        <p:nvSpPr>
          <p:cNvPr id="46" name="Line 9"/>
          <p:cNvSpPr>
            <a:spLocks noChangeShapeType="1"/>
          </p:cNvSpPr>
          <p:nvPr/>
        </p:nvSpPr>
        <p:spPr bwMode="auto">
          <a:xfrm>
            <a:off x="4719489" y="4452166"/>
            <a:ext cx="573786" cy="13642"/>
          </a:xfrm>
          <a:prstGeom prst="line">
            <a:avLst/>
          </a:prstGeom>
          <a:noFill/>
          <a:ln w="76200">
            <a:solidFill>
              <a:schemeClr val="tx1"/>
            </a:solidFill>
            <a:round/>
            <a:headEnd/>
            <a:tailEnd type="triangle" w="med" len="med"/>
          </a:ln>
        </p:spPr>
        <p:txBody>
          <a:bodyPr/>
          <a:lstStyle/>
          <a:p>
            <a:endParaRPr lang="en-GB" sz="1350"/>
          </a:p>
        </p:txBody>
      </p:sp>
      <p:sp>
        <p:nvSpPr>
          <p:cNvPr id="47" name="Line 9"/>
          <p:cNvSpPr>
            <a:spLocks noChangeShapeType="1"/>
          </p:cNvSpPr>
          <p:nvPr/>
        </p:nvSpPr>
        <p:spPr bwMode="auto">
          <a:xfrm rot="16200000">
            <a:off x="4807220" y="4975012"/>
            <a:ext cx="411814" cy="452986"/>
          </a:xfrm>
          <a:prstGeom prst="line">
            <a:avLst/>
          </a:prstGeom>
          <a:noFill/>
          <a:ln w="76200">
            <a:solidFill>
              <a:schemeClr val="tx1"/>
            </a:solidFill>
            <a:round/>
            <a:headEnd/>
            <a:tailEnd type="triangle" w="med" len="med"/>
          </a:ln>
        </p:spPr>
        <p:txBody>
          <a:bodyPr/>
          <a:lstStyle/>
          <a:p>
            <a:endParaRPr lang="en-GB" sz="1350"/>
          </a:p>
        </p:txBody>
      </p:sp>
      <p:sp>
        <p:nvSpPr>
          <p:cNvPr id="48" name="Line 9"/>
          <p:cNvSpPr>
            <a:spLocks noChangeShapeType="1"/>
          </p:cNvSpPr>
          <p:nvPr/>
        </p:nvSpPr>
        <p:spPr bwMode="auto">
          <a:xfrm>
            <a:off x="6564163" y="4425025"/>
            <a:ext cx="573786" cy="13642"/>
          </a:xfrm>
          <a:prstGeom prst="line">
            <a:avLst/>
          </a:prstGeom>
          <a:noFill/>
          <a:ln w="76200">
            <a:solidFill>
              <a:schemeClr val="tx1"/>
            </a:solidFill>
            <a:round/>
            <a:headEnd/>
            <a:tailEnd type="triangle" w="med" len="med"/>
          </a:ln>
        </p:spPr>
        <p:txBody>
          <a:bodyPr/>
          <a:lstStyle/>
          <a:p>
            <a:endParaRPr lang="en-GB" sz="1350"/>
          </a:p>
        </p:txBody>
      </p:sp>
    </p:spTree>
    <p:extLst>
      <p:ext uri="{BB962C8B-B14F-4D97-AF65-F5344CB8AC3E}">
        <p14:creationId xmlns:p14="http://schemas.microsoft.com/office/powerpoint/2010/main" val="21485902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7" y="1045029"/>
            <a:ext cx="11607647" cy="1417638"/>
          </a:xfrm>
        </p:spPr>
        <p:txBody>
          <a:bodyPr>
            <a:normAutofit/>
          </a:bodyPr>
          <a:lstStyle/>
          <a:p>
            <a:r>
              <a:rPr lang="th-TH" sz="4000" dirty="0" smtClean="0">
                <a:solidFill>
                  <a:srgbClr val="006600"/>
                </a:solidFill>
                <a:latin typeface="TH SarabunPSK" pitchFamily="34" charset="-34"/>
                <a:cs typeface="TH SarabunPSK" pitchFamily="34" charset="-34"/>
              </a:rPr>
              <a:t>การติดตามย้อนกลับไปตามห่วงโซ่อุปทาน </a:t>
            </a:r>
            <a:r>
              <a:rPr lang="en-GB" sz="4000" dirty="0" smtClean="0">
                <a:solidFill>
                  <a:srgbClr val="006600"/>
                </a:solidFill>
                <a:latin typeface="TH SarabunPSK" pitchFamily="34" charset="-34"/>
                <a:cs typeface="TH SarabunPSK" pitchFamily="34" charset="-34"/>
              </a:rPr>
              <a:t>(3/3)</a:t>
            </a:r>
            <a:endParaRPr lang="en-GB" sz="4000" dirty="0">
              <a:solidFill>
                <a:srgbClr val="006600"/>
              </a:solidFill>
            </a:endParaRPr>
          </a:p>
        </p:txBody>
      </p:sp>
      <p:sp>
        <p:nvSpPr>
          <p:cNvPr id="3" name="Content Placeholder 2"/>
          <p:cNvSpPr>
            <a:spLocks noGrp="1"/>
          </p:cNvSpPr>
          <p:nvPr>
            <p:ph idx="1"/>
          </p:nvPr>
        </p:nvSpPr>
        <p:spPr>
          <a:xfrm>
            <a:off x="343348" y="2220517"/>
            <a:ext cx="7206983" cy="4337037"/>
          </a:xfrm>
        </p:spPr>
        <p:txBody>
          <a:bodyPr>
            <a:normAutofit/>
          </a:bodyPr>
          <a:lstStyle/>
          <a:p>
            <a:r>
              <a:rPr lang="th-TH" sz="3200" dirty="0" smtClean="0">
                <a:latin typeface="TH SarabunPSK" pitchFamily="34" charset="-34"/>
                <a:ea typeface="Tahoma" panose="020B0604030504040204" pitchFamily="34" charset="0"/>
                <a:cs typeface="TH SarabunPSK" pitchFamily="34" charset="-34"/>
              </a:rPr>
              <a:t>จุดประสงค์</a:t>
            </a:r>
            <a:endParaRPr lang="en-GB" sz="3200" dirty="0" smtClean="0">
              <a:latin typeface="TH SarabunPSK" pitchFamily="34" charset="-34"/>
              <a:ea typeface="Tahoma" panose="020B0604030504040204" pitchFamily="34" charset="0"/>
              <a:cs typeface="TH SarabunPSK" pitchFamily="34" charset="-34"/>
            </a:endParaRPr>
          </a:p>
          <a:p>
            <a:pPr lvl="1">
              <a:buFont typeface="Wingdings" panose="05000000000000000000" pitchFamily="2" charset="2"/>
              <a:buChar char="§"/>
            </a:pPr>
            <a:r>
              <a:rPr lang="th-TH" sz="3200" dirty="0" smtClean="0">
                <a:latin typeface="TH SarabunPSK" pitchFamily="34" charset="-34"/>
                <a:ea typeface="Tahoma" panose="020B0604030504040204" pitchFamily="34" charset="0"/>
                <a:cs typeface="TH SarabunPSK" pitchFamily="34" charset="-34"/>
              </a:rPr>
              <a:t>เป็นหลักฐานให้เห็นว่าสินค้ามาจากแหล่งได</a:t>
            </a:r>
            <a:endParaRPr lang="en-GB" sz="3200" dirty="0" smtClean="0">
              <a:latin typeface="TH SarabunPSK" pitchFamily="34" charset="-34"/>
              <a:ea typeface="Tahoma" panose="020B0604030504040204" pitchFamily="34" charset="0"/>
              <a:cs typeface="TH SarabunPSK" pitchFamily="34" charset="-34"/>
            </a:endParaRPr>
          </a:p>
          <a:p>
            <a:pPr lvl="1">
              <a:buFont typeface="Wingdings" panose="05000000000000000000" pitchFamily="2" charset="2"/>
              <a:buChar char="§"/>
            </a:pPr>
            <a:r>
              <a:rPr lang="th-TH" sz="3200" dirty="0" smtClean="0">
                <a:latin typeface="TH SarabunPSK" pitchFamily="34" charset="-34"/>
                <a:ea typeface="Tahoma" panose="020B0604030504040204" pitchFamily="34" charset="0"/>
                <a:cs typeface="TH SarabunPSK" pitchFamily="34" charset="-34"/>
              </a:rPr>
              <a:t>ให้ติดตามได้ตั้งแต่ป่าจนถึงผู้บริโภค</a:t>
            </a:r>
            <a:endParaRPr lang="en-GB" sz="3200" dirty="0" smtClean="0">
              <a:latin typeface="TH SarabunPSK" pitchFamily="34" charset="-34"/>
              <a:ea typeface="Tahoma" panose="020B0604030504040204" pitchFamily="34" charset="0"/>
              <a:cs typeface="TH SarabunPSK" pitchFamily="34" charset="-34"/>
            </a:endParaRPr>
          </a:p>
          <a:p>
            <a:r>
              <a:rPr lang="th-TH" sz="3200" dirty="0" smtClean="0">
                <a:latin typeface="TH SarabunPSK" pitchFamily="34" charset="-34"/>
                <a:ea typeface="Tahoma" panose="020B0604030504040204" pitchFamily="34" charset="0"/>
                <a:cs typeface="TH SarabunPSK" pitchFamily="34" charset="-34"/>
              </a:rPr>
              <a:t>ประกอบด้วย</a:t>
            </a:r>
            <a:endParaRPr lang="en-GB" sz="3200" dirty="0" smtClean="0">
              <a:latin typeface="TH SarabunPSK" pitchFamily="34" charset="-34"/>
              <a:ea typeface="Tahoma" panose="020B0604030504040204" pitchFamily="34" charset="0"/>
              <a:cs typeface="TH SarabunPSK" pitchFamily="34" charset="-34"/>
            </a:endParaRPr>
          </a:p>
          <a:p>
            <a:pPr lvl="1">
              <a:buFont typeface="Wingdings" panose="05000000000000000000" pitchFamily="2" charset="2"/>
              <a:buChar char="§"/>
            </a:pPr>
            <a:r>
              <a:rPr lang="th-TH" sz="3200" dirty="0" smtClean="0">
                <a:latin typeface="TH SarabunPSK" pitchFamily="34" charset="-34"/>
                <a:ea typeface="Tahoma" panose="020B0604030504040204" pitchFamily="34" charset="0"/>
                <a:cs typeface="TH SarabunPSK" pitchFamily="34" charset="-34"/>
              </a:rPr>
              <a:t>ระบบการที่ใช้ปฏิบัติ</a:t>
            </a:r>
            <a:endParaRPr lang="en-GB" sz="3200" dirty="0" smtClean="0">
              <a:latin typeface="TH SarabunPSK" pitchFamily="34" charset="-34"/>
              <a:ea typeface="Tahoma" panose="020B0604030504040204" pitchFamily="34" charset="0"/>
              <a:cs typeface="TH SarabunPSK" pitchFamily="34" charset="-34"/>
            </a:endParaRPr>
          </a:p>
          <a:p>
            <a:pPr lvl="1">
              <a:buFont typeface="Wingdings" panose="05000000000000000000" pitchFamily="2" charset="2"/>
              <a:buChar char="§"/>
            </a:pPr>
            <a:r>
              <a:rPr lang="th-TH" sz="3200" dirty="0" smtClean="0">
                <a:latin typeface="TH SarabunPSK" pitchFamily="34" charset="-34"/>
                <a:ea typeface="Tahoma" panose="020B0604030504040204" pitchFamily="34" charset="0"/>
                <a:cs typeface="TH SarabunPSK" pitchFamily="34" charset="-34"/>
              </a:rPr>
              <a:t>หลักฐาน</a:t>
            </a:r>
            <a:endParaRPr lang="en-GB" sz="3200" dirty="0" smtClean="0">
              <a:latin typeface="TH SarabunPSK" pitchFamily="34" charset="-34"/>
              <a:ea typeface="Tahoma" panose="020B0604030504040204" pitchFamily="34" charset="0"/>
              <a:cs typeface="TH SarabunPSK" pitchFamily="34" charset="-34"/>
            </a:endParaRPr>
          </a:p>
          <a:p>
            <a:pPr marL="0" indent="0">
              <a:buNone/>
            </a:pPr>
            <a:endParaRPr lang="en-GB" sz="3200" dirty="0">
              <a:latin typeface="TH SarabunPSK" pitchFamily="34" charset="-34"/>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16</a:t>
            </a:fld>
            <a:endParaRPr lang="zh-TW" altLang="en-US"/>
          </a:p>
        </p:txBody>
      </p:sp>
      <p:pic>
        <p:nvPicPr>
          <p:cNvPr id="6"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66304" y="2693793"/>
            <a:ext cx="4425696" cy="2987040"/>
          </a:xfrm>
          <a:prstGeom prst="rect">
            <a:avLst/>
          </a:prstGeom>
        </p:spPr>
      </p:pic>
    </p:spTree>
    <p:extLst>
      <p:ext uri="{BB962C8B-B14F-4D97-AF65-F5344CB8AC3E}">
        <p14:creationId xmlns:p14="http://schemas.microsoft.com/office/powerpoint/2010/main" val="4459596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1799" y="998968"/>
            <a:ext cx="8229600" cy="1417638"/>
          </a:xfrm>
        </p:spPr>
        <p:txBody>
          <a:bodyPr>
            <a:normAutofit/>
          </a:bodyPr>
          <a:lstStyle/>
          <a:p>
            <a:r>
              <a:rPr lang="th-TH" sz="4000" dirty="0" smtClean="0">
                <a:solidFill>
                  <a:srgbClr val="006600"/>
                </a:solidFill>
                <a:latin typeface="TH SarabunPSK" pitchFamily="34" charset="-34"/>
                <a:cs typeface="TH SarabunPSK" pitchFamily="34" charset="-34"/>
              </a:rPr>
              <a:t>การติดตามตรวจสอบตามห่วงโซ่</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414524" y="2080706"/>
            <a:ext cx="8229600" cy="4525963"/>
          </a:xfrm>
        </p:spPr>
        <p:txBody>
          <a:bodyPr/>
          <a:lstStyle/>
          <a:p>
            <a:pPr>
              <a:buFontTx/>
              <a:buNone/>
            </a:pPr>
            <a:r>
              <a:rPr lang="th-TH" dirty="0" smtClean="0">
                <a:latin typeface="TH SarabunPSK" pitchFamily="34" charset="-34"/>
                <a:ea typeface="Tahoma" panose="020B0604030504040204" pitchFamily="34" charset="0"/>
                <a:cs typeface="TH SarabunPSK" pitchFamily="34" charset="-34"/>
              </a:rPr>
              <a:t>หลักการ</a:t>
            </a:r>
            <a:r>
              <a:rPr lang="en-US" dirty="0" smtClean="0">
                <a:latin typeface="TH SarabunPSK" pitchFamily="34" charset="-34"/>
                <a:ea typeface="Tahoma" panose="020B0604030504040204" pitchFamily="34" charset="0"/>
                <a:cs typeface="TH SarabunPSK" pitchFamily="34" charset="-34"/>
              </a:rPr>
              <a:t>2</a:t>
            </a:r>
            <a:r>
              <a:rPr lang="th-TH" dirty="0" smtClean="0">
                <a:latin typeface="TH SarabunPSK" pitchFamily="34" charset="-34"/>
                <a:ea typeface="Tahoma" panose="020B0604030504040204" pitchFamily="34" charset="0"/>
                <a:cs typeface="TH SarabunPSK" pitchFamily="34" charset="-34"/>
              </a:rPr>
              <a:t>ประการที่ทำให้เกิดการติดตามเต็มรูปแบบ</a:t>
            </a:r>
            <a:r>
              <a:rPr lang="en-GB" dirty="0" smtClean="0">
                <a:latin typeface="TH SarabunPSK" pitchFamily="34" charset="-34"/>
                <a:ea typeface="Tahoma" panose="020B0604030504040204" pitchFamily="34" charset="0"/>
                <a:cs typeface="TH SarabunPSK" pitchFamily="34" charset="-34"/>
              </a:rPr>
              <a:t>:</a:t>
            </a:r>
            <a:endParaRPr lang="en-GB" dirty="0">
              <a:latin typeface="TH SarabunPSK" pitchFamily="34" charset="-34"/>
              <a:ea typeface="Tahoma" panose="020B0604030504040204" pitchFamily="34" charset="0"/>
              <a:cs typeface="TH SarabunPSK" pitchFamily="34" charset="-34"/>
            </a:endParaRPr>
          </a:p>
          <a:p>
            <a:r>
              <a:rPr lang="th-TH" sz="2600" dirty="0" smtClean="0">
                <a:latin typeface="TH SarabunPSK" pitchFamily="34" charset="-34"/>
                <a:ea typeface="Tahoma" panose="020B0604030504040204" pitchFamily="34" charset="0"/>
                <a:cs typeface="TH SarabunPSK" pitchFamily="34" charset="-34"/>
              </a:rPr>
              <a:t>การควบคุมวัตถุดิบภายในองค์กร</a:t>
            </a:r>
            <a:endParaRPr lang="en-GB" sz="2600" dirty="0">
              <a:latin typeface="TH SarabunPSK" pitchFamily="34" charset="-34"/>
              <a:ea typeface="Tahoma" panose="020B0604030504040204" pitchFamily="34" charset="0"/>
              <a:cs typeface="TH SarabunPSK" pitchFamily="34" charset="-34"/>
            </a:endParaRPr>
          </a:p>
          <a:p>
            <a:r>
              <a:rPr lang="th-TH" sz="2600" dirty="0" smtClean="0">
                <a:latin typeface="TH SarabunPSK" pitchFamily="34" charset="-34"/>
                <a:ea typeface="Tahoma" panose="020B0604030504040204" pitchFamily="34" charset="0"/>
                <a:cs typeface="TH SarabunPSK" pitchFamily="34" charset="-34"/>
              </a:rPr>
              <a:t>การควบคุมระหว่างองค์กร</a:t>
            </a:r>
            <a:endParaRPr lang="en-GB" sz="2600" dirty="0">
              <a:latin typeface="TH SarabunPSK" pitchFamily="34" charset="-34"/>
              <a:ea typeface="Tahoma" panose="020B0604030504040204" pitchFamily="34" charset="0"/>
              <a:cs typeface="TH SarabunPSK" pitchFamily="34" charset="-34"/>
            </a:endParaRPr>
          </a:p>
          <a:p>
            <a:pPr marL="0" indent="0">
              <a:buNone/>
            </a:pPr>
            <a:endParaRPr lang="en-GB" dirty="0">
              <a:latin typeface="TH SarabunPSK" pitchFamily="34" charset="-34"/>
              <a:cs typeface="TH SarabunPSK" pitchFamily="34" charset="-34"/>
            </a:endParaRPr>
          </a:p>
        </p:txBody>
      </p:sp>
      <p:grpSp>
        <p:nvGrpSpPr>
          <p:cNvPr id="4" name="Group 8"/>
          <p:cNvGrpSpPr>
            <a:grpSpLocks noChangeAspect="1"/>
          </p:cNvGrpSpPr>
          <p:nvPr/>
        </p:nvGrpSpPr>
        <p:grpSpPr bwMode="auto">
          <a:xfrm>
            <a:off x="557941" y="2769774"/>
            <a:ext cx="7959041" cy="3938320"/>
            <a:chOff x="798" y="1008"/>
            <a:chExt cx="4669" cy="2785"/>
          </a:xfrm>
        </p:grpSpPr>
        <p:sp>
          <p:nvSpPr>
            <p:cNvPr id="5" name="AutoShape 7"/>
            <p:cNvSpPr>
              <a:spLocks noChangeAspect="1" noChangeArrowheads="1" noTextEdit="1"/>
            </p:cNvSpPr>
            <p:nvPr/>
          </p:nvSpPr>
          <p:spPr bwMode="auto">
            <a:xfrm>
              <a:off x="798" y="1008"/>
              <a:ext cx="4669" cy="2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n-GB" sz="1350"/>
            </a:p>
          </p:txBody>
        </p:sp>
        <p:sp>
          <p:nvSpPr>
            <p:cNvPr id="6" name="Rectangle 9"/>
            <p:cNvSpPr>
              <a:spLocks noChangeArrowheads="1"/>
            </p:cNvSpPr>
            <p:nvPr/>
          </p:nvSpPr>
          <p:spPr bwMode="auto">
            <a:xfrm>
              <a:off x="2543" y="1197"/>
              <a:ext cx="0"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endParaRPr lang="en-US" sz="1350"/>
            </a:p>
          </p:txBody>
        </p:sp>
        <p:sp>
          <p:nvSpPr>
            <p:cNvPr id="7" name="Rectangle 10"/>
            <p:cNvSpPr>
              <a:spLocks noChangeArrowheads="1"/>
            </p:cNvSpPr>
            <p:nvPr/>
          </p:nvSpPr>
          <p:spPr bwMode="auto">
            <a:xfrm>
              <a:off x="2537" y="1345"/>
              <a:ext cx="0"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endParaRPr lang="en-US" sz="1350"/>
            </a:p>
          </p:txBody>
        </p:sp>
        <p:sp>
          <p:nvSpPr>
            <p:cNvPr id="8" name="Rectangle 11"/>
            <p:cNvSpPr>
              <a:spLocks noChangeArrowheads="1"/>
            </p:cNvSpPr>
            <p:nvPr/>
          </p:nvSpPr>
          <p:spPr bwMode="auto">
            <a:xfrm>
              <a:off x="874" y="1731"/>
              <a:ext cx="779" cy="39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endParaRPr lang="en-US" sz="1350"/>
            </a:p>
          </p:txBody>
        </p:sp>
        <p:sp>
          <p:nvSpPr>
            <p:cNvPr id="9" name="Rectangle 12"/>
            <p:cNvSpPr>
              <a:spLocks noChangeArrowheads="1"/>
            </p:cNvSpPr>
            <p:nvPr/>
          </p:nvSpPr>
          <p:spPr bwMode="auto">
            <a:xfrm>
              <a:off x="815" y="1673"/>
              <a:ext cx="779" cy="39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endParaRPr lang="en-US" sz="1350"/>
            </a:p>
          </p:txBody>
        </p:sp>
        <p:sp>
          <p:nvSpPr>
            <p:cNvPr id="10" name="Rectangle 13"/>
            <p:cNvSpPr>
              <a:spLocks noChangeArrowheads="1"/>
            </p:cNvSpPr>
            <p:nvPr/>
          </p:nvSpPr>
          <p:spPr bwMode="auto">
            <a:xfrm>
              <a:off x="949" y="1812"/>
              <a:ext cx="482"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r>
                <a:rPr lang="th-TH" sz="1600" dirty="0" smtClean="0">
                  <a:solidFill>
                    <a:srgbClr val="000000"/>
                  </a:solidFill>
                  <a:latin typeface="TH SarabunPSK" pitchFamily="34" charset="-34"/>
                  <a:ea typeface="Tahoma" panose="020B0604030504040204" pitchFamily="34" charset="0"/>
                  <a:cs typeface="TH SarabunPSK" pitchFamily="34" charset="-34"/>
                </a:rPr>
                <a:t>ป่าแห่งที่</a:t>
              </a:r>
              <a:r>
                <a:rPr lang="en-GB" sz="1600" dirty="0" smtClean="0">
                  <a:solidFill>
                    <a:srgbClr val="000000"/>
                  </a:solidFill>
                  <a:latin typeface="TH SarabunPSK" pitchFamily="34" charset="-34"/>
                  <a:ea typeface="Tahoma" panose="020B0604030504040204" pitchFamily="34" charset="0"/>
                  <a:cs typeface="TH SarabunPSK" pitchFamily="34" charset="-34"/>
                </a:rPr>
                <a:t>1</a:t>
              </a:r>
              <a:endParaRPr lang="en-GB" sz="1600" dirty="0">
                <a:latin typeface="TH SarabunPSK" pitchFamily="34" charset="-34"/>
                <a:ea typeface="Tahoma" panose="020B0604030504040204" pitchFamily="34" charset="0"/>
                <a:cs typeface="TH SarabunPSK" pitchFamily="34" charset="-34"/>
              </a:endParaRPr>
            </a:p>
          </p:txBody>
        </p:sp>
        <p:sp>
          <p:nvSpPr>
            <p:cNvPr id="11" name="Rectangle 14"/>
            <p:cNvSpPr>
              <a:spLocks noChangeArrowheads="1"/>
            </p:cNvSpPr>
            <p:nvPr/>
          </p:nvSpPr>
          <p:spPr bwMode="auto">
            <a:xfrm>
              <a:off x="874" y="3386"/>
              <a:ext cx="779" cy="39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endParaRPr lang="en-US" sz="1350"/>
            </a:p>
          </p:txBody>
        </p:sp>
        <p:sp>
          <p:nvSpPr>
            <p:cNvPr id="12" name="Rectangle 15"/>
            <p:cNvSpPr>
              <a:spLocks noChangeArrowheads="1"/>
            </p:cNvSpPr>
            <p:nvPr/>
          </p:nvSpPr>
          <p:spPr bwMode="auto">
            <a:xfrm>
              <a:off x="815" y="3327"/>
              <a:ext cx="779" cy="39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endParaRPr lang="en-US" sz="1350"/>
            </a:p>
          </p:txBody>
        </p:sp>
        <p:sp>
          <p:nvSpPr>
            <p:cNvPr id="13" name="Rectangle 16"/>
            <p:cNvSpPr>
              <a:spLocks noChangeArrowheads="1"/>
            </p:cNvSpPr>
            <p:nvPr/>
          </p:nvSpPr>
          <p:spPr bwMode="auto">
            <a:xfrm>
              <a:off x="949" y="3435"/>
              <a:ext cx="482"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r>
                <a:rPr lang="th-TH" sz="1600" dirty="0" smtClean="0">
                  <a:solidFill>
                    <a:srgbClr val="000000"/>
                  </a:solidFill>
                  <a:latin typeface="TH SarabunPSK" pitchFamily="34" charset="-34"/>
                  <a:ea typeface="Tahoma" panose="020B0604030504040204" pitchFamily="34" charset="0"/>
                  <a:cs typeface="TH SarabunPSK" pitchFamily="34" charset="-34"/>
                </a:rPr>
                <a:t>ป่าแห่งที่</a:t>
              </a:r>
              <a:r>
                <a:rPr lang="en-US" sz="1600" dirty="0" smtClean="0">
                  <a:solidFill>
                    <a:srgbClr val="000000"/>
                  </a:solidFill>
                  <a:latin typeface="TH SarabunPSK" pitchFamily="34" charset="-34"/>
                  <a:ea typeface="Tahoma" panose="020B0604030504040204" pitchFamily="34" charset="0"/>
                  <a:cs typeface="TH SarabunPSK" pitchFamily="34" charset="-34"/>
                </a:rPr>
                <a:t>2</a:t>
              </a:r>
              <a:endParaRPr lang="en-GB" sz="1600" dirty="0">
                <a:latin typeface="TH SarabunPSK" pitchFamily="34" charset="-34"/>
                <a:cs typeface="TH SarabunPSK" pitchFamily="34" charset="-34"/>
              </a:endParaRPr>
            </a:p>
          </p:txBody>
        </p:sp>
        <p:sp>
          <p:nvSpPr>
            <p:cNvPr id="14" name="Rectangle 17"/>
            <p:cNvSpPr>
              <a:spLocks noChangeArrowheads="1"/>
            </p:cNvSpPr>
            <p:nvPr/>
          </p:nvSpPr>
          <p:spPr bwMode="auto">
            <a:xfrm>
              <a:off x="2140" y="2607"/>
              <a:ext cx="779" cy="39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endParaRPr lang="en-US" sz="1350"/>
            </a:p>
          </p:txBody>
        </p:sp>
        <p:sp>
          <p:nvSpPr>
            <p:cNvPr id="15" name="Rectangle 18"/>
            <p:cNvSpPr>
              <a:spLocks noChangeArrowheads="1"/>
            </p:cNvSpPr>
            <p:nvPr/>
          </p:nvSpPr>
          <p:spPr bwMode="auto">
            <a:xfrm>
              <a:off x="2081" y="2549"/>
              <a:ext cx="779" cy="39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endParaRPr lang="en-US" sz="1350"/>
            </a:p>
          </p:txBody>
        </p:sp>
        <p:sp>
          <p:nvSpPr>
            <p:cNvPr id="16" name="Rectangle 19"/>
            <p:cNvSpPr>
              <a:spLocks noChangeArrowheads="1"/>
            </p:cNvSpPr>
            <p:nvPr/>
          </p:nvSpPr>
          <p:spPr bwMode="auto">
            <a:xfrm>
              <a:off x="2303" y="2679"/>
              <a:ext cx="293"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r>
                <a:rPr lang="th-TH" sz="1600" dirty="0" smtClean="0">
                  <a:solidFill>
                    <a:srgbClr val="000000"/>
                  </a:solidFill>
                  <a:latin typeface="TH SarabunPSK" pitchFamily="34" charset="-34"/>
                  <a:ea typeface="Tahoma" panose="020B0604030504040204" pitchFamily="34" charset="0"/>
                  <a:cs typeface="TH SarabunPSK" pitchFamily="34" charset="-34"/>
                </a:rPr>
                <a:t>ผู้ผลิต</a:t>
              </a:r>
              <a:endParaRPr lang="en-GB" sz="1600" dirty="0">
                <a:latin typeface="TH SarabunPSK" pitchFamily="34" charset="-34"/>
                <a:ea typeface="Tahoma" panose="020B0604030504040204" pitchFamily="34" charset="0"/>
                <a:cs typeface="TH SarabunPSK" pitchFamily="34" charset="-34"/>
              </a:endParaRPr>
            </a:p>
          </p:txBody>
        </p:sp>
        <p:sp>
          <p:nvSpPr>
            <p:cNvPr id="17" name="Rectangle 20"/>
            <p:cNvSpPr>
              <a:spLocks noChangeArrowheads="1"/>
            </p:cNvSpPr>
            <p:nvPr/>
          </p:nvSpPr>
          <p:spPr bwMode="auto">
            <a:xfrm>
              <a:off x="3405" y="2607"/>
              <a:ext cx="779" cy="39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endParaRPr lang="en-US" sz="1350"/>
            </a:p>
          </p:txBody>
        </p:sp>
        <p:sp>
          <p:nvSpPr>
            <p:cNvPr id="18" name="Rectangle 21"/>
            <p:cNvSpPr>
              <a:spLocks noChangeArrowheads="1"/>
            </p:cNvSpPr>
            <p:nvPr/>
          </p:nvSpPr>
          <p:spPr bwMode="auto">
            <a:xfrm>
              <a:off x="3346" y="2549"/>
              <a:ext cx="779" cy="39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endParaRPr lang="en-US" sz="1350"/>
            </a:p>
          </p:txBody>
        </p:sp>
        <p:sp>
          <p:nvSpPr>
            <p:cNvPr id="19" name="Rectangle 22"/>
            <p:cNvSpPr>
              <a:spLocks noChangeArrowheads="1"/>
            </p:cNvSpPr>
            <p:nvPr/>
          </p:nvSpPr>
          <p:spPr bwMode="auto">
            <a:xfrm>
              <a:off x="3420" y="2674"/>
              <a:ext cx="63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r>
                <a:rPr lang="th-TH" sz="1600" dirty="0" smtClean="0">
                  <a:solidFill>
                    <a:srgbClr val="000000"/>
                  </a:solidFill>
                  <a:latin typeface="TH SarabunPSK" pitchFamily="34" charset="-34"/>
                  <a:ea typeface="Tahoma" panose="020B0604030504040204" pitchFamily="34" charset="0"/>
                  <a:cs typeface="TH SarabunPSK" pitchFamily="34" charset="-34"/>
                </a:rPr>
                <a:t>ผู้จัดจำหน่าย</a:t>
              </a:r>
              <a:endParaRPr lang="en-GB" sz="1600" dirty="0">
                <a:latin typeface="TH SarabunPSK" pitchFamily="34" charset="-34"/>
                <a:cs typeface="TH SarabunPSK" pitchFamily="34" charset="-34"/>
              </a:endParaRPr>
            </a:p>
          </p:txBody>
        </p:sp>
        <p:sp>
          <p:nvSpPr>
            <p:cNvPr id="20" name="Rectangle 23"/>
            <p:cNvSpPr>
              <a:spLocks noChangeArrowheads="1"/>
            </p:cNvSpPr>
            <p:nvPr/>
          </p:nvSpPr>
          <p:spPr bwMode="auto">
            <a:xfrm>
              <a:off x="4671" y="2607"/>
              <a:ext cx="779" cy="39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endParaRPr lang="en-US" sz="1350"/>
            </a:p>
          </p:txBody>
        </p:sp>
        <p:sp>
          <p:nvSpPr>
            <p:cNvPr id="21" name="Rectangle 24"/>
            <p:cNvSpPr>
              <a:spLocks noChangeArrowheads="1"/>
            </p:cNvSpPr>
            <p:nvPr/>
          </p:nvSpPr>
          <p:spPr bwMode="auto">
            <a:xfrm>
              <a:off x="4612" y="2549"/>
              <a:ext cx="779" cy="39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endParaRPr lang="en-US" sz="1350"/>
            </a:p>
          </p:txBody>
        </p:sp>
        <p:sp>
          <p:nvSpPr>
            <p:cNvPr id="22" name="Rectangle 25"/>
            <p:cNvSpPr>
              <a:spLocks noChangeArrowheads="1"/>
            </p:cNvSpPr>
            <p:nvPr/>
          </p:nvSpPr>
          <p:spPr bwMode="auto">
            <a:xfrm>
              <a:off x="4835" y="2690"/>
              <a:ext cx="332"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r>
                <a:rPr lang="th-TH" sz="1600" dirty="0" smtClean="0">
                  <a:solidFill>
                    <a:srgbClr val="000000"/>
                  </a:solidFill>
                  <a:latin typeface="TH SarabunPSK" pitchFamily="34" charset="-34"/>
                  <a:ea typeface="Tahoma" panose="020B0604030504040204" pitchFamily="34" charset="0"/>
                  <a:cs typeface="TH SarabunPSK" pitchFamily="34" charset="-34"/>
                </a:rPr>
                <a:t>ร้านค้า</a:t>
              </a:r>
              <a:endParaRPr lang="en-GB" sz="1600" dirty="0">
                <a:latin typeface="TH SarabunPSK" pitchFamily="34" charset="-34"/>
                <a:cs typeface="TH SarabunPSK" pitchFamily="34" charset="-34"/>
              </a:endParaRPr>
            </a:p>
          </p:txBody>
        </p:sp>
        <p:sp>
          <p:nvSpPr>
            <p:cNvPr id="23" name="Line 26"/>
            <p:cNvSpPr>
              <a:spLocks noChangeShapeType="1"/>
            </p:cNvSpPr>
            <p:nvPr/>
          </p:nvSpPr>
          <p:spPr bwMode="auto">
            <a:xfrm>
              <a:off x="2860" y="2743"/>
              <a:ext cx="448"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algn="ctr"/>
              <a:endParaRPr lang="en-GB" sz="1350"/>
            </a:p>
          </p:txBody>
        </p:sp>
        <p:sp>
          <p:nvSpPr>
            <p:cNvPr id="24" name="Freeform 27"/>
            <p:cNvSpPr>
              <a:spLocks/>
            </p:cNvSpPr>
            <p:nvPr/>
          </p:nvSpPr>
          <p:spPr bwMode="auto">
            <a:xfrm>
              <a:off x="3302" y="2721"/>
              <a:ext cx="44" cy="45"/>
            </a:xfrm>
            <a:custGeom>
              <a:avLst/>
              <a:gdLst>
                <a:gd name="T0" fmla="*/ 0 w 89"/>
                <a:gd name="T1" fmla="*/ 0 h 89"/>
                <a:gd name="T2" fmla="*/ 44 w 89"/>
                <a:gd name="T3" fmla="*/ 23 h 89"/>
                <a:gd name="T4" fmla="*/ 0 w 89"/>
                <a:gd name="T5" fmla="*/ 45 h 89"/>
                <a:gd name="T6" fmla="*/ 0 w 89"/>
                <a:gd name="T7" fmla="*/ 0 h 89"/>
                <a:gd name="T8" fmla="*/ 0 60000 65536"/>
                <a:gd name="T9" fmla="*/ 0 60000 65536"/>
                <a:gd name="T10" fmla="*/ 0 60000 65536"/>
                <a:gd name="T11" fmla="*/ 0 60000 65536"/>
                <a:gd name="T12" fmla="*/ 0 w 89"/>
                <a:gd name="T13" fmla="*/ 0 h 89"/>
                <a:gd name="T14" fmla="*/ 89 w 89"/>
                <a:gd name="T15" fmla="*/ 89 h 89"/>
              </a:gdLst>
              <a:ahLst/>
              <a:cxnLst>
                <a:cxn ang="T8">
                  <a:pos x="T0" y="T1"/>
                </a:cxn>
                <a:cxn ang="T9">
                  <a:pos x="T2" y="T3"/>
                </a:cxn>
                <a:cxn ang="T10">
                  <a:pos x="T4" y="T5"/>
                </a:cxn>
                <a:cxn ang="T11">
                  <a:pos x="T6" y="T7"/>
                </a:cxn>
              </a:cxnLst>
              <a:rect l="T12" t="T13" r="T14" b="T15"/>
              <a:pathLst>
                <a:path w="89" h="89">
                  <a:moveTo>
                    <a:pt x="0" y="0"/>
                  </a:moveTo>
                  <a:lnTo>
                    <a:pt x="89" y="45"/>
                  </a:lnTo>
                  <a:lnTo>
                    <a:pt x="0" y="8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en-GB" sz="1350"/>
            </a:p>
          </p:txBody>
        </p:sp>
        <p:sp>
          <p:nvSpPr>
            <p:cNvPr id="25" name="Line 28"/>
            <p:cNvSpPr>
              <a:spLocks noChangeShapeType="1"/>
            </p:cNvSpPr>
            <p:nvPr/>
          </p:nvSpPr>
          <p:spPr bwMode="auto">
            <a:xfrm>
              <a:off x="4125" y="2743"/>
              <a:ext cx="448"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algn="ctr"/>
              <a:endParaRPr lang="en-GB" sz="1350"/>
            </a:p>
          </p:txBody>
        </p:sp>
        <p:sp>
          <p:nvSpPr>
            <p:cNvPr id="26" name="Freeform 29"/>
            <p:cNvSpPr>
              <a:spLocks/>
            </p:cNvSpPr>
            <p:nvPr/>
          </p:nvSpPr>
          <p:spPr bwMode="auto">
            <a:xfrm>
              <a:off x="4568" y="2721"/>
              <a:ext cx="44" cy="45"/>
            </a:xfrm>
            <a:custGeom>
              <a:avLst/>
              <a:gdLst>
                <a:gd name="T0" fmla="*/ 0 w 89"/>
                <a:gd name="T1" fmla="*/ 0 h 89"/>
                <a:gd name="T2" fmla="*/ 44 w 89"/>
                <a:gd name="T3" fmla="*/ 23 h 89"/>
                <a:gd name="T4" fmla="*/ 0 w 89"/>
                <a:gd name="T5" fmla="*/ 45 h 89"/>
                <a:gd name="T6" fmla="*/ 0 w 89"/>
                <a:gd name="T7" fmla="*/ 0 h 89"/>
                <a:gd name="T8" fmla="*/ 0 60000 65536"/>
                <a:gd name="T9" fmla="*/ 0 60000 65536"/>
                <a:gd name="T10" fmla="*/ 0 60000 65536"/>
                <a:gd name="T11" fmla="*/ 0 60000 65536"/>
                <a:gd name="T12" fmla="*/ 0 w 89"/>
                <a:gd name="T13" fmla="*/ 0 h 89"/>
                <a:gd name="T14" fmla="*/ 89 w 89"/>
                <a:gd name="T15" fmla="*/ 89 h 89"/>
              </a:gdLst>
              <a:ahLst/>
              <a:cxnLst>
                <a:cxn ang="T8">
                  <a:pos x="T0" y="T1"/>
                </a:cxn>
                <a:cxn ang="T9">
                  <a:pos x="T2" y="T3"/>
                </a:cxn>
                <a:cxn ang="T10">
                  <a:pos x="T4" y="T5"/>
                </a:cxn>
                <a:cxn ang="T11">
                  <a:pos x="T6" y="T7"/>
                </a:cxn>
              </a:cxnLst>
              <a:rect l="T12" t="T13" r="T14" b="T15"/>
              <a:pathLst>
                <a:path w="89" h="89">
                  <a:moveTo>
                    <a:pt x="0" y="0"/>
                  </a:moveTo>
                  <a:lnTo>
                    <a:pt x="89" y="45"/>
                  </a:lnTo>
                  <a:lnTo>
                    <a:pt x="0" y="8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en-GB" sz="1350"/>
            </a:p>
          </p:txBody>
        </p:sp>
        <p:sp>
          <p:nvSpPr>
            <p:cNvPr id="27" name="Line 30"/>
            <p:cNvSpPr>
              <a:spLocks noChangeShapeType="1"/>
            </p:cNvSpPr>
            <p:nvPr/>
          </p:nvSpPr>
          <p:spPr bwMode="auto">
            <a:xfrm>
              <a:off x="1594" y="1867"/>
              <a:ext cx="468" cy="84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algn="ctr"/>
              <a:endParaRPr lang="en-GB" sz="1350"/>
            </a:p>
          </p:txBody>
        </p:sp>
        <p:sp>
          <p:nvSpPr>
            <p:cNvPr id="28" name="Freeform 31"/>
            <p:cNvSpPr>
              <a:spLocks/>
            </p:cNvSpPr>
            <p:nvPr/>
          </p:nvSpPr>
          <p:spPr bwMode="auto">
            <a:xfrm>
              <a:off x="2040" y="2694"/>
              <a:ext cx="41" cy="49"/>
            </a:xfrm>
            <a:custGeom>
              <a:avLst/>
              <a:gdLst>
                <a:gd name="T0" fmla="*/ 39 w 83"/>
                <a:gd name="T1" fmla="*/ 0 h 99"/>
                <a:gd name="T2" fmla="*/ 41 w 83"/>
                <a:gd name="T3" fmla="*/ 49 h 99"/>
                <a:gd name="T4" fmla="*/ 0 w 83"/>
                <a:gd name="T5" fmla="*/ 21 h 99"/>
                <a:gd name="T6" fmla="*/ 39 w 83"/>
                <a:gd name="T7" fmla="*/ 0 h 99"/>
                <a:gd name="T8" fmla="*/ 0 60000 65536"/>
                <a:gd name="T9" fmla="*/ 0 60000 65536"/>
                <a:gd name="T10" fmla="*/ 0 60000 65536"/>
                <a:gd name="T11" fmla="*/ 0 60000 65536"/>
                <a:gd name="T12" fmla="*/ 0 w 83"/>
                <a:gd name="T13" fmla="*/ 0 h 99"/>
                <a:gd name="T14" fmla="*/ 83 w 83"/>
                <a:gd name="T15" fmla="*/ 99 h 99"/>
              </a:gdLst>
              <a:ahLst/>
              <a:cxnLst>
                <a:cxn ang="T8">
                  <a:pos x="T0" y="T1"/>
                </a:cxn>
                <a:cxn ang="T9">
                  <a:pos x="T2" y="T3"/>
                </a:cxn>
                <a:cxn ang="T10">
                  <a:pos x="T4" y="T5"/>
                </a:cxn>
                <a:cxn ang="T11">
                  <a:pos x="T6" y="T7"/>
                </a:cxn>
              </a:cxnLst>
              <a:rect l="T12" t="T13" r="T14" b="T15"/>
              <a:pathLst>
                <a:path w="83" h="99">
                  <a:moveTo>
                    <a:pt x="78" y="0"/>
                  </a:moveTo>
                  <a:lnTo>
                    <a:pt x="83" y="99"/>
                  </a:lnTo>
                  <a:lnTo>
                    <a:pt x="0" y="43"/>
                  </a:lnTo>
                  <a:lnTo>
                    <a:pt x="7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en-GB" sz="1350"/>
            </a:p>
          </p:txBody>
        </p:sp>
        <p:sp>
          <p:nvSpPr>
            <p:cNvPr id="29" name="Line 32"/>
            <p:cNvSpPr>
              <a:spLocks noChangeShapeType="1"/>
            </p:cNvSpPr>
            <p:nvPr/>
          </p:nvSpPr>
          <p:spPr bwMode="auto">
            <a:xfrm flipV="1">
              <a:off x="1594" y="2777"/>
              <a:ext cx="467" cy="74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algn="ctr"/>
              <a:endParaRPr lang="en-GB" sz="1350"/>
            </a:p>
          </p:txBody>
        </p:sp>
        <p:sp>
          <p:nvSpPr>
            <p:cNvPr id="30" name="Freeform 33"/>
            <p:cNvSpPr>
              <a:spLocks/>
            </p:cNvSpPr>
            <p:nvPr/>
          </p:nvSpPr>
          <p:spPr bwMode="auto">
            <a:xfrm>
              <a:off x="2038" y="2743"/>
              <a:ext cx="43" cy="51"/>
            </a:xfrm>
            <a:custGeom>
              <a:avLst/>
              <a:gdLst>
                <a:gd name="T0" fmla="*/ 0 w 86"/>
                <a:gd name="T1" fmla="*/ 27 h 100"/>
                <a:gd name="T2" fmla="*/ 43 w 86"/>
                <a:gd name="T3" fmla="*/ 0 h 100"/>
                <a:gd name="T4" fmla="*/ 38 w 86"/>
                <a:gd name="T5" fmla="*/ 51 h 100"/>
                <a:gd name="T6" fmla="*/ 0 w 86"/>
                <a:gd name="T7" fmla="*/ 27 h 100"/>
                <a:gd name="T8" fmla="*/ 0 60000 65536"/>
                <a:gd name="T9" fmla="*/ 0 60000 65536"/>
                <a:gd name="T10" fmla="*/ 0 60000 65536"/>
                <a:gd name="T11" fmla="*/ 0 60000 65536"/>
                <a:gd name="T12" fmla="*/ 0 w 86"/>
                <a:gd name="T13" fmla="*/ 0 h 100"/>
                <a:gd name="T14" fmla="*/ 86 w 86"/>
                <a:gd name="T15" fmla="*/ 100 h 100"/>
              </a:gdLst>
              <a:ahLst/>
              <a:cxnLst>
                <a:cxn ang="T8">
                  <a:pos x="T0" y="T1"/>
                </a:cxn>
                <a:cxn ang="T9">
                  <a:pos x="T2" y="T3"/>
                </a:cxn>
                <a:cxn ang="T10">
                  <a:pos x="T4" y="T5"/>
                </a:cxn>
                <a:cxn ang="T11">
                  <a:pos x="T6" y="T7"/>
                </a:cxn>
              </a:cxnLst>
              <a:rect l="T12" t="T13" r="T14" b="T15"/>
              <a:pathLst>
                <a:path w="86" h="100">
                  <a:moveTo>
                    <a:pt x="0" y="52"/>
                  </a:moveTo>
                  <a:lnTo>
                    <a:pt x="86" y="0"/>
                  </a:lnTo>
                  <a:lnTo>
                    <a:pt x="76" y="100"/>
                  </a:lnTo>
                  <a:lnTo>
                    <a:pt x="0"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en-GB" sz="1350"/>
            </a:p>
          </p:txBody>
        </p:sp>
      </p:grpSp>
      <p:sp>
        <p:nvSpPr>
          <p:cNvPr id="31" name="Slide Number Placeholder 30"/>
          <p:cNvSpPr>
            <a:spLocks noGrp="1"/>
          </p:cNvSpPr>
          <p:nvPr>
            <p:ph type="sldNum" sz="quarter" idx="12"/>
          </p:nvPr>
        </p:nvSpPr>
        <p:spPr/>
        <p:txBody>
          <a:bodyPr/>
          <a:lstStyle/>
          <a:p>
            <a:fld id="{A4CE05BE-1510-4BF9-B87A-E3BAF5EBDA19}" type="slidenum">
              <a:rPr lang="zh-TW" altLang="en-US" smtClean="0"/>
              <a:pPr/>
              <a:t>17</a:t>
            </a:fld>
            <a:endParaRPr lang="zh-TW" altLang="en-US"/>
          </a:p>
        </p:txBody>
      </p:sp>
      <p:pic>
        <p:nvPicPr>
          <p:cNvPr id="34" name="Picture 204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19616" y="2159064"/>
            <a:ext cx="3072384" cy="4096512"/>
          </a:xfrm>
          <a:prstGeom prst="rect">
            <a:avLst/>
          </a:prstGeom>
        </p:spPr>
      </p:pic>
    </p:spTree>
    <p:extLst>
      <p:ext uri="{BB962C8B-B14F-4D97-AF65-F5344CB8AC3E}">
        <p14:creationId xmlns:p14="http://schemas.microsoft.com/office/powerpoint/2010/main" val="5549165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799" y="1076796"/>
            <a:ext cx="11569338" cy="1417638"/>
          </a:xfrm>
        </p:spPr>
        <p:txBody>
          <a:bodyPr>
            <a:normAutofit/>
          </a:bodyPr>
          <a:lstStyle/>
          <a:p>
            <a:r>
              <a:rPr lang="th-TH" sz="3600" dirty="0" smtClean="0">
                <a:solidFill>
                  <a:srgbClr val="006600"/>
                </a:solidFill>
                <a:latin typeface="TH SarabunPSK" pitchFamily="34" charset="-34"/>
                <a:cs typeface="TH SarabunPSK" pitchFamily="34" charset="-34"/>
              </a:rPr>
              <a:t>จากไม้ไปยังผู้ใช้</a:t>
            </a:r>
            <a:r>
              <a:rPr lang="th-TH" sz="3600" dirty="0">
                <a:solidFill>
                  <a:srgbClr val="006600"/>
                </a:solidFill>
                <a:latin typeface="TH SarabunPSK" pitchFamily="34" charset="-34"/>
                <a:cs typeface="TH SarabunPSK" pitchFamily="34" charset="-34"/>
              </a:rPr>
              <a:t>ไม้</a:t>
            </a:r>
            <a:r>
              <a:rPr lang="en-GB" sz="3600" dirty="0" smtClean="0">
                <a:solidFill>
                  <a:srgbClr val="006600"/>
                </a:solidFill>
                <a:latin typeface="TH SarabunPSK" pitchFamily="34" charset="-34"/>
                <a:cs typeface="TH SarabunPSK" pitchFamily="34" charset="-34"/>
              </a:rPr>
              <a:t>: </a:t>
            </a:r>
            <a:r>
              <a:rPr lang="th-TH" sz="3600" dirty="0" smtClean="0">
                <a:solidFill>
                  <a:srgbClr val="006600"/>
                </a:solidFill>
                <a:latin typeface="TH SarabunPSK" pitchFamily="34" charset="-34"/>
                <a:cs typeface="TH SarabunPSK" pitchFamily="34" charset="-34"/>
              </a:rPr>
              <a:t>การ</a:t>
            </a:r>
            <a:r>
              <a:rPr lang="th-TH" sz="3600" dirty="0">
                <a:solidFill>
                  <a:srgbClr val="006600"/>
                </a:solidFill>
                <a:latin typeface="TH SarabunPSK" pitchFamily="34" charset="-34"/>
                <a:cs typeface="TH SarabunPSK" pitchFamily="34" charset="-34"/>
              </a:rPr>
              <a:t>สอบย้อนกลับระหว่างองค์การ</a:t>
            </a:r>
            <a:r>
              <a:rPr lang="de-DE" sz="3600" dirty="0">
                <a:solidFill>
                  <a:srgbClr val="006600"/>
                </a:solidFill>
                <a:latin typeface="TH SarabunPSK" pitchFamily="34" charset="-34"/>
                <a:cs typeface="TH SarabunPSK" pitchFamily="34" charset="-34"/>
              </a:rPr>
              <a:t> (1/4)</a:t>
            </a:r>
            <a:endParaRPr lang="en-GB" sz="3600" dirty="0">
              <a:solidFill>
                <a:srgbClr val="006600"/>
              </a:solidFill>
              <a:latin typeface="TH SarabunPSK" pitchFamily="34" charset="-34"/>
              <a:cs typeface="TH SarabunPSK" pitchFamily="34" charset="-34"/>
            </a:endParaRPr>
          </a:p>
        </p:txBody>
      </p:sp>
      <p:sp>
        <p:nvSpPr>
          <p:cNvPr id="6" name="Slide Number Placeholder 5"/>
          <p:cNvSpPr>
            <a:spLocks noGrp="1"/>
          </p:cNvSpPr>
          <p:nvPr>
            <p:ph type="sldNum" sz="quarter" idx="12"/>
          </p:nvPr>
        </p:nvSpPr>
        <p:spPr/>
        <p:txBody>
          <a:bodyPr/>
          <a:lstStyle/>
          <a:p>
            <a:fld id="{A4CE05BE-1510-4BF9-B87A-E3BAF5EBDA19}" type="slidenum">
              <a:rPr lang="zh-TW" altLang="en-US" smtClean="0"/>
              <a:pPr/>
              <a:t>18</a:t>
            </a:fld>
            <a:endParaRPr lang="zh-TW" altLang="en-US"/>
          </a:p>
        </p:txBody>
      </p:sp>
      <p:pic>
        <p:nvPicPr>
          <p:cNvPr id="5" name="Picture 1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2453770"/>
            <a:ext cx="12192000" cy="2305049"/>
          </a:xfrm>
          <a:prstGeom prst="rect">
            <a:avLst/>
          </a:prstGeom>
        </p:spPr>
      </p:pic>
    </p:spTree>
    <p:extLst>
      <p:ext uri="{BB962C8B-B14F-4D97-AF65-F5344CB8AC3E}">
        <p14:creationId xmlns:p14="http://schemas.microsoft.com/office/powerpoint/2010/main" val="41909115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543" y="1099379"/>
            <a:ext cx="11654043" cy="1325563"/>
          </a:xfrm>
        </p:spPr>
        <p:txBody>
          <a:bodyPr>
            <a:normAutofit/>
          </a:bodyPr>
          <a:lstStyle/>
          <a:p>
            <a:r>
              <a:rPr lang="th-TH" sz="3600" dirty="0">
                <a:solidFill>
                  <a:srgbClr val="006600"/>
                </a:solidFill>
                <a:latin typeface="TH SarabunPSK" pitchFamily="34" charset="-34"/>
                <a:cs typeface="TH SarabunPSK" pitchFamily="34" charset="-34"/>
              </a:rPr>
              <a:t>จากไม้ไปยังผู้ใช้ไม้</a:t>
            </a:r>
            <a:r>
              <a:rPr lang="en-GB" sz="3600" dirty="0" smtClean="0">
                <a:solidFill>
                  <a:srgbClr val="006600"/>
                </a:solidFill>
                <a:latin typeface="TH SarabunPSK" pitchFamily="34" charset="-34"/>
                <a:cs typeface="TH SarabunPSK" pitchFamily="34" charset="-34"/>
              </a:rPr>
              <a:t>: </a:t>
            </a:r>
            <a:r>
              <a:rPr lang="th-TH" sz="3600" dirty="0" smtClean="0">
                <a:solidFill>
                  <a:srgbClr val="006600"/>
                </a:solidFill>
                <a:latin typeface="TH SarabunPSK" pitchFamily="34" charset="-34"/>
                <a:cs typeface="TH SarabunPSK" pitchFamily="34" charset="-34"/>
              </a:rPr>
              <a:t>การ</a:t>
            </a:r>
            <a:r>
              <a:rPr lang="th-TH" sz="3600" dirty="0">
                <a:solidFill>
                  <a:srgbClr val="006600"/>
                </a:solidFill>
                <a:latin typeface="TH SarabunPSK" pitchFamily="34" charset="-34"/>
                <a:cs typeface="TH SarabunPSK" pitchFamily="34" charset="-34"/>
              </a:rPr>
              <a:t>สอบย้อนกลับระหว่างองค์การ</a:t>
            </a:r>
            <a:r>
              <a:rPr lang="de-DE" sz="3600" dirty="0">
                <a:solidFill>
                  <a:srgbClr val="006600"/>
                </a:solidFill>
                <a:latin typeface="TH SarabunPSK" pitchFamily="34" charset="-34"/>
                <a:cs typeface="TH SarabunPSK" pitchFamily="34" charset="-34"/>
              </a:rPr>
              <a:t> (2/4)</a:t>
            </a:r>
            <a:endParaRPr lang="en-GB" sz="3600" dirty="0">
              <a:solidFill>
                <a:srgbClr val="006600"/>
              </a:solidFill>
              <a:latin typeface="TH SarabunPSK" pitchFamily="34" charset="-34"/>
              <a:cs typeface="TH SarabunPSK" pitchFamily="34" charset="-34"/>
            </a:endParaRPr>
          </a:p>
        </p:txBody>
      </p:sp>
      <p:sp>
        <p:nvSpPr>
          <p:cNvPr id="7" name="Slide Number Placeholder 6"/>
          <p:cNvSpPr>
            <a:spLocks noGrp="1"/>
          </p:cNvSpPr>
          <p:nvPr>
            <p:ph type="sldNum" sz="quarter" idx="12"/>
          </p:nvPr>
        </p:nvSpPr>
        <p:spPr/>
        <p:txBody>
          <a:bodyPr/>
          <a:lstStyle/>
          <a:p>
            <a:fld id="{A4CE05BE-1510-4BF9-B87A-E3BAF5EBDA19}" type="slidenum">
              <a:rPr lang="zh-TW" altLang="en-US" smtClean="0"/>
              <a:pPr/>
              <a:t>19</a:t>
            </a:fld>
            <a:endParaRPr lang="zh-TW" altLang="en-US"/>
          </a:p>
        </p:txBody>
      </p:sp>
      <p:pic>
        <p:nvPicPr>
          <p:cNvPr id="5" name="Picture 1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28625" y="2206624"/>
            <a:ext cx="5837978" cy="4356407"/>
          </a:xfrm>
          <a:prstGeom prst="rect">
            <a:avLst/>
          </a:prstGeom>
        </p:spPr>
      </p:pic>
    </p:spTree>
    <p:extLst>
      <p:ext uri="{BB962C8B-B14F-4D97-AF65-F5344CB8AC3E}">
        <p14:creationId xmlns:p14="http://schemas.microsoft.com/office/powerpoint/2010/main" val="4297716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66800" y="1492300"/>
            <a:ext cx="9144000" cy="1655762"/>
          </a:xfrm>
        </p:spPr>
        <p:txBody>
          <a:bodyPr>
            <a:normAutofit/>
          </a:bodyPr>
          <a:lstStyle/>
          <a:p>
            <a:r>
              <a:rPr lang="th-TH" altLang="zh-TW" sz="2800" dirty="0" smtClean="0">
                <a:latin typeface="TH SarabunPSK" pitchFamily="34" charset="-34"/>
                <a:cs typeface="TH SarabunPSK" pitchFamily="34" charset="-34"/>
              </a:rPr>
              <a:t>ห่วงโซ่อุปทานของไม้</a:t>
            </a:r>
            <a:endParaRPr lang="zh-TW" altLang="en-US" sz="2800" dirty="0">
              <a:latin typeface="TH SarabunPSK" pitchFamily="34" charset="-34"/>
              <a:cs typeface="TH SarabunPSK" pitchFamily="34" charset="-34"/>
            </a:endParaRPr>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Footer Placeholder 3"/>
          <p:cNvSpPr>
            <a:spLocks noGrp="1"/>
          </p:cNvSpPr>
          <p:nvPr>
            <p:ph type="ftr" sz="quarter" idx="11"/>
          </p:nvPr>
        </p:nvSpPr>
        <p:spPr/>
        <p:txBody>
          <a:bodyPr/>
          <a:lstStyle/>
          <a:p>
            <a:endParaRPr lang="en-GB"/>
          </a:p>
        </p:txBody>
      </p:sp>
      <p:sp>
        <p:nvSpPr>
          <p:cNvPr id="7" name="Title 1"/>
          <p:cNvSpPr>
            <a:spLocks noGrp="1"/>
          </p:cNvSpPr>
          <p:nvPr>
            <p:ph type="ctrTitle"/>
          </p:nvPr>
        </p:nvSpPr>
        <p:spPr>
          <a:xfrm>
            <a:off x="992188" y="182563"/>
            <a:ext cx="11412537" cy="1281112"/>
          </a:xfrm>
        </p:spPr>
        <p:txBody>
          <a:bodyPr>
            <a:noAutofit/>
          </a:bodyPr>
          <a:lstStyle/>
          <a:p>
            <a:r>
              <a:rPr lang="th-TH" sz="3200" dirty="0" smtClean="0">
                <a:solidFill>
                  <a:srgbClr val="006600"/>
                </a:solidFill>
                <a:latin typeface="TH SarabunPSK" pitchFamily="34" charset="-34"/>
                <a:cs typeface="TH SarabunPSK" pitchFamily="34" charset="-34"/>
              </a:rPr>
              <a:t>การฝึกอบรมวิทยากรผู้ฝึกอบรมในส่วนของ</a:t>
            </a:r>
            <a:br>
              <a:rPr lang="th-TH" sz="3200" dirty="0" smtClean="0">
                <a:solidFill>
                  <a:srgbClr val="006600"/>
                </a:solidFill>
                <a:latin typeface="TH SarabunPSK" pitchFamily="34" charset="-34"/>
                <a:cs typeface="TH SarabunPSK" pitchFamily="34" charset="-34"/>
              </a:rPr>
            </a:br>
            <a:r>
              <a:rPr lang="th-TH" sz="3200" dirty="0" smtClean="0">
                <a:solidFill>
                  <a:srgbClr val="006600"/>
                </a:solidFill>
                <a:latin typeface="TH SarabunPSK" pitchFamily="34" charset="-34"/>
                <a:cs typeface="TH SarabunPSK" pitchFamily="34" charset="-34"/>
              </a:rPr>
              <a:t>กฎหมายควบคุมการค้าไม้ของสหภาพยุโรป </a:t>
            </a:r>
            <a:r>
              <a:rPr lang="de-DE" sz="3200" dirty="0" smtClean="0">
                <a:solidFill>
                  <a:srgbClr val="006600"/>
                </a:solidFill>
                <a:latin typeface="TH SarabunPSK" pitchFamily="34" charset="-34"/>
                <a:cs typeface="TH SarabunPSK" pitchFamily="34" charset="-34"/>
              </a:rPr>
              <a:t/>
            </a:r>
            <a:br>
              <a:rPr lang="de-DE" sz="3200" dirty="0" smtClean="0">
                <a:solidFill>
                  <a:srgbClr val="006600"/>
                </a:solidFill>
                <a:latin typeface="TH SarabunPSK" pitchFamily="34" charset="-34"/>
                <a:cs typeface="TH SarabunPSK" pitchFamily="34" charset="-34"/>
              </a:rPr>
            </a:br>
            <a:r>
              <a:rPr lang="th-TH" sz="2800" dirty="0" smtClean="0">
                <a:solidFill>
                  <a:srgbClr val="006600"/>
                </a:solidFill>
                <a:cs typeface="TH SarabunPSK" pitchFamily="34" charset="-34"/>
              </a:rPr>
              <a:t>(</a:t>
            </a:r>
            <a:r>
              <a:rPr lang="en-GB" sz="2800" dirty="0" smtClean="0">
                <a:solidFill>
                  <a:srgbClr val="006600"/>
                </a:solidFill>
                <a:cs typeface="TH SarabunPSK" pitchFamily="34" charset="-34"/>
              </a:rPr>
              <a:t>EU Timber Regulation</a:t>
            </a:r>
            <a:r>
              <a:rPr lang="th-TH" sz="2800" dirty="0" smtClean="0">
                <a:solidFill>
                  <a:srgbClr val="006600"/>
                </a:solidFill>
                <a:cs typeface="TH SarabunPSK" pitchFamily="34" charset="-34"/>
              </a:rPr>
              <a:t>)</a:t>
            </a:r>
            <a:endParaRPr lang="zh-TW" altLang="en-US" sz="2800" b="1" dirty="0">
              <a:solidFill>
                <a:srgbClr val="006600"/>
              </a:solidFill>
              <a:cs typeface="Arial" panose="020B0604020202020204" pitchFamily="34" charset="0"/>
            </a:endParaRPr>
          </a:p>
        </p:txBody>
      </p:sp>
    </p:spTree>
    <p:extLst>
      <p:ext uri="{BB962C8B-B14F-4D97-AF65-F5344CB8AC3E}">
        <p14:creationId xmlns:p14="http://schemas.microsoft.com/office/powerpoint/2010/main" val="35355413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20</a:t>
            </a:fld>
            <a:endParaRPr lang="zh-TW" altLang="en-US"/>
          </a:p>
        </p:txBody>
      </p:sp>
      <p:sp>
        <p:nvSpPr>
          <p:cNvPr id="11" name="TextBox 10"/>
          <p:cNvSpPr txBox="1"/>
          <p:nvPr/>
        </p:nvSpPr>
        <p:spPr>
          <a:xfrm>
            <a:off x="479874" y="6547379"/>
            <a:ext cx="1050608" cy="246221"/>
          </a:xfrm>
          <a:prstGeom prst="rect">
            <a:avLst/>
          </a:prstGeom>
          <a:noFill/>
        </p:spPr>
        <p:txBody>
          <a:bodyPr wrap="square" rtlCol="0">
            <a:spAutoFit/>
          </a:bodyPr>
          <a:lstStyle/>
          <a:p>
            <a:r>
              <a:rPr lang="en-GB" sz="1000" dirty="0" smtClean="0">
                <a:solidFill>
                  <a:schemeClr val="bg1"/>
                </a:solidFill>
              </a:rPr>
              <a:t>©Proforest</a:t>
            </a:r>
            <a:endParaRPr lang="en-GB" sz="1000" dirty="0">
              <a:solidFill>
                <a:schemeClr val="bg1"/>
              </a:solidFill>
            </a:endParaRPr>
          </a:p>
        </p:txBody>
      </p:sp>
      <p:pic>
        <p:nvPicPr>
          <p:cNvPr id="6"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65813" y="2206625"/>
            <a:ext cx="5875993" cy="4372832"/>
          </a:xfrm>
          <a:prstGeom prst="rect">
            <a:avLst/>
          </a:prstGeom>
        </p:spPr>
      </p:pic>
      <p:sp>
        <p:nvSpPr>
          <p:cNvPr id="7" name="Title 1"/>
          <p:cNvSpPr txBox="1">
            <a:spLocks/>
          </p:cNvSpPr>
          <p:nvPr/>
        </p:nvSpPr>
        <p:spPr>
          <a:xfrm>
            <a:off x="413911" y="1099379"/>
            <a:ext cx="11767456" cy="13255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a:lstStyle>
          <a:p>
            <a:r>
              <a:rPr lang="th-TH" sz="3700" dirty="0" smtClean="0">
                <a:solidFill>
                  <a:srgbClr val="006600"/>
                </a:solidFill>
                <a:latin typeface="TH SarabunPSK" pitchFamily="34" charset="-34"/>
                <a:cs typeface="TH SarabunPSK" pitchFamily="34" charset="-34"/>
              </a:rPr>
              <a:t>จากไม้ไปยังผู้</a:t>
            </a:r>
            <a:r>
              <a:rPr lang="th-TH" sz="3700" dirty="0">
                <a:solidFill>
                  <a:srgbClr val="006600"/>
                </a:solidFill>
                <a:latin typeface="TH SarabunPSK" pitchFamily="34" charset="-34"/>
                <a:cs typeface="TH SarabunPSK" pitchFamily="34" charset="-34"/>
              </a:rPr>
              <a:t>ใช้ไม้</a:t>
            </a:r>
            <a:r>
              <a:rPr lang="en-GB" sz="3700" dirty="0" smtClean="0">
                <a:solidFill>
                  <a:srgbClr val="006600"/>
                </a:solidFill>
                <a:latin typeface="TH SarabunPSK" pitchFamily="34" charset="-34"/>
                <a:cs typeface="TH SarabunPSK" pitchFamily="34" charset="-34"/>
              </a:rPr>
              <a:t>: </a:t>
            </a:r>
            <a:r>
              <a:rPr lang="th-TH" sz="3700" dirty="0" smtClean="0">
                <a:solidFill>
                  <a:srgbClr val="006600"/>
                </a:solidFill>
                <a:latin typeface="TH SarabunPSK" pitchFamily="34" charset="-34"/>
                <a:cs typeface="TH SarabunPSK" pitchFamily="34" charset="-34"/>
              </a:rPr>
              <a:t>การ</a:t>
            </a:r>
            <a:r>
              <a:rPr lang="th-TH" sz="3700" dirty="0">
                <a:solidFill>
                  <a:srgbClr val="006600"/>
                </a:solidFill>
                <a:latin typeface="TH SarabunPSK" pitchFamily="34" charset="-34"/>
                <a:cs typeface="TH SarabunPSK" pitchFamily="34" charset="-34"/>
              </a:rPr>
              <a:t>สอบย้อนกลับระหว่างองค์การ</a:t>
            </a:r>
            <a:r>
              <a:rPr lang="de-DE" sz="3700" dirty="0">
                <a:solidFill>
                  <a:srgbClr val="006600"/>
                </a:solidFill>
                <a:latin typeface="TH SarabunPSK" pitchFamily="34" charset="-34"/>
                <a:cs typeface="TH SarabunPSK" pitchFamily="34" charset="-34"/>
              </a:rPr>
              <a:t> (3/4)</a:t>
            </a:r>
            <a:endParaRPr lang="en-GB" sz="3700" dirty="0">
              <a:solidFill>
                <a:srgbClr val="006600"/>
              </a:solidFill>
              <a:latin typeface="TH SarabunPSK" pitchFamily="34" charset="-34"/>
              <a:cs typeface="TH SarabunPSK" pitchFamily="34" charset="-34"/>
            </a:endParaRPr>
          </a:p>
        </p:txBody>
      </p:sp>
    </p:spTree>
    <p:extLst>
      <p:ext uri="{BB962C8B-B14F-4D97-AF65-F5344CB8AC3E}">
        <p14:creationId xmlns:p14="http://schemas.microsoft.com/office/powerpoint/2010/main" val="23760065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4CE05BE-1510-4BF9-B87A-E3BAF5EBDA19}" type="slidenum">
              <a:rPr lang="zh-TW" altLang="en-US" smtClean="0"/>
              <a:pPr/>
              <a:t>21</a:t>
            </a:fld>
            <a:endParaRPr lang="zh-TW" alt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28155" y="2365160"/>
            <a:ext cx="3008671" cy="3068605"/>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 y="2417839"/>
            <a:ext cx="7270955" cy="3015926"/>
          </a:xfrm>
          <a:prstGeom prst="rect">
            <a:avLst/>
          </a:prstGeom>
        </p:spPr>
      </p:pic>
      <p:sp>
        <p:nvSpPr>
          <p:cNvPr id="8" name="Title 1"/>
          <p:cNvSpPr>
            <a:spLocks noGrp="1"/>
          </p:cNvSpPr>
          <p:nvPr>
            <p:ph type="title"/>
          </p:nvPr>
        </p:nvSpPr>
        <p:spPr>
          <a:xfrm>
            <a:off x="424543" y="1099379"/>
            <a:ext cx="11557249" cy="1325563"/>
          </a:xfrm>
        </p:spPr>
        <p:txBody>
          <a:bodyPr>
            <a:normAutofit/>
          </a:bodyPr>
          <a:lstStyle/>
          <a:p>
            <a:r>
              <a:rPr lang="th-TH" sz="3600" dirty="0">
                <a:solidFill>
                  <a:srgbClr val="006600"/>
                </a:solidFill>
                <a:latin typeface="TH SarabunPSK" pitchFamily="34" charset="-34"/>
                <a:cs typeface="TH SarabunPSK" pitchFamily="34" charset="-34"/>
              </a:rPr>
              <a:t>จากไม้ไปยังผู้ใช้ไม้</a:t>
            </a:r>
            <a:r>
              <a:rPr lang="en-GB" sz="3600" dirty="0" smtClean="0">
                <a:solidFill>
                  <a:srgbClr val="006600"/>
                </a:solidFill>
                <a:latin typeface="TH SarabunPSK" pitchFamily="34" charset="-34"/>
                <a:cs typeface="TH SarabunPSK" pitchFamily="34" charset="-34"/>
              </a:rPr>
              <a:t>: </a:t>
            </a:r>
            <a:r>
              <a:rPr lang="th-TH" sz="3600" dirty="0" smtClean="0">
                <a:solidFill>
                  <a:srgbClr val="006600"/>
                </a:solidFill>
                <a:latin typeface="TH SarabunPSK" pitchFamily="34" charset="-34"/>
                <a:cs typeface="TH SarabunPSK" pitchFamily="34" charset="-34"/>
              </a:rPr>
              <a:t>การ</a:t>
            </a:r>
            <a:r>
              <a:rPr lang="th-TH" sz="3600" dirty="0">
                <a:solidFill>
                  <a:srgbClr val="006600"/>
                </a:solidFill>
                <a:latin typeface="TH SarabunPSK" pitchFamily="34" charset="-34"/>
                <a:cs typeface="TH SarabunPSK" pitchFamily="34" charset="-34"/>
              </a:rPr>
              <a:t>สอบย้อนกลับระหว่างองค์การ</a:t>
            </a:r>
            <a:r>
              <a:rPr lang="de-DE" sz="3600" dirty="0">
                <a:solidFill>
                  <a:srgbClr val="006600"/>
                </a:solidFill>
                <a:latin typeface="TH SarabunPSK" pitchFamily="34" charset="-34"/>
                <a:cs typeface="TH SarabunPSK" pitchFamily="34" charset="-34"/>
              </a:rPr>
              <a:t> (4/4)</a:t>
            </a:r>
            <a:endParaRPr lang="en-GB" sz="3600" dirty="0">
              <a:solidFill>
                <a:srgbClr val="006600"/>
              </a:solidFill>
              <a:latin typeface="TH SarabunPSK" pitchFamily="34" charset="-34"/>
              <a:cs typeface="TH SarabunPSK" pitchFamily="34" charset="-34"/>
            </a:endParaRPr>
          </a:p>
        </p:txBody>
      </p:sp>
    </p:spTree>
    <p:extLst>
      <p:ext uri="{BB962C8B-B14F-4D97-AF65-F5344CB8AC3E}">
        <p14:creationId xmlns:p14="http://schemas.microsoft.com/office/powerpoint/2010/main" val="18189305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771" y="1045028"/>
            <a:ext cx="8229600" cy="1417638"/>
          </a:xfrm>
        </p:spPr>
        <p:txBody>
          <a:bodyPr>
            <a:normAutofit/>
          </a:bodyPr>
          <a:lstStyle/>
          <a:p>
            <a:r>
              <a:rPr lang="th-TH" sz="4000" dirty="0" smtClean="0">
                <a:solidFill>
                  <a:srgbClr val="006600"/>
                </a:solidFill>
                <a:latin typeface="TH SarabunPSK" pitchFamily="34" charset="-34"/>
                <a:ea typeface="Tahoma" panose="020B0604030504040204" pitchFamily="34" charset="0"/>
                <a:cs typeface="TH SarabunPSK" pitchFamily="34" charset="-34"/>
              </a:rPr>
              <a:t>การตรวจสอบหลักฐาน</a:t>
            </a:r>
            <a:endParaRPr lang="en-GB" sz="4000" dirty="0">
              <a:solidFill>
                <a:srgbClr val="006600"/>
              </a:solidFill>
              <a:latin typeface="TH SarabunPSK" pitchFamily="34" charset="-34"/>
              <a:ea typeface="Tahoma" panose="020B0604030504040204" pitchFamily="34" charset="0"/>
              <a:cs typeface="TH SarabunPSK" pitchFamily="34" charset="-34"/>
            </a:endParaRPr>
          </a:p>
        </p:txBody>
      </p:sp>
      <p:sp>
        <p:nvSpPr>
          <p:cNvPr id="3" name="Content Placeholder 2"/>
          <p:cNvSpPr>
            <a:spLocks noGrp="1"/>
          </p:cNvSpPr>
          <p:nvPr>
            <p:ph idx="1"/>
          </p:nvPr>
        </p:nvSpPr>
        <p:spPr>
          <a:xfrm>
            <a:off x="402770" y="2149474"/>
            <a:ext cx="11549743" cy="4421143"/>
          </a:xfrm>
        </p:spPr>
        <p:txBody>
          <a:bodyPr>
            <a:normAutofit/>
          </a:bodyPr>
          <a:lstStyle/>
          <a:p>
            <a:r>
              <a:rPr lang="th-TH" sz="3200" dirty="0" smtClean="0">
                <a:latin typeface="TH SarabunPSK" pitchFamily="34" charset="-34"/>
                <a:ea typeface="Tahoma" panose="020B0604030504040204" pitchFamily="34" charset="0"/>
                <a:cs typeface="TH SarabunPSK" pitchFamily="34" charset="-34"/>
              </a:rPr>
              <a:t>การตรวจสอบ</a:t>
            </a:r>
            <a:r>
              <a:rPr lang="en-GB" sz="3200" dirty="0" smtClean="0">
                <a:latin typeface="TH SarabunPSK" pitchFamily="34" charset="-34"/>
                <a:ea typeface="Tahoma" panose="020B0604030504040204" pitchFamily="34" charset="0"/>
                <a:cs typeface="TH SarabunPSK" pitchFamily="34" charset="-34"/>
              </a:rPr>
              <a:t>: </a:t>
            </a:r>
          </a:p>
          <a:p>
            <a:pPr lvl="1"/>
            <a:r>
              <a:rPr lang="th-TH" sz="2800" dirty="0" smtClean="0">
                <a:latin typeface="TH SarabunPSK" pitchFamily="34" charset="-34"/>
                <a:ea typeface="Tahoma" panose="020B0604030504040204" pitchFamily="34" charset="0"/>
                <a:cs typeface="TH SarabunPSK" pitchFamily="34" charset="-34"/>
              </a:rPr>
              <a:t>เอกสาร</a:t>
            </a:r>
            <a:r>
              <a:rPr lang="en-GB" sz="2800" dirty="0" smtClean="0">
                <a:latin typeface="TH SarabunPSK" pitchFamily="34" charset="-34"/>
                <a:ea typeface="Tahoma" panose="020B0604030504040204" pitchFamily="34" charset="0"/>
                <a:cs typeface="TH SarabunPSK" pitchFamily="34" charset="-34"/>
              </a:rPr>
              <a:t>, </a:t>
            </a:r>
            <a:r>
              <a:rPr lang="th-TH" sz="2800" dirty="0" smtClean="0">
                <a:latin typeface="TH SarabunPSK" pitchFamily="34" charset="-34"/>
                <a:ea typeface="Tahoma" panose="020B0604030504040204" pitchFamily="34" charset="0"/>
                <a:cs typeface="TH SarabunPSK" pitchFamily="34" charset="-34"/>
              </a:rPr>
              <a:t>แบบสอบถาม</a:t>
            </a:r>
            <a:endParaRPr lang="en-GB" sz="2800" dirty="0" smtClean="0">
              <a:latin typeface="TH SarabunPSK" pitchFamily="34" charset="-34"/>
              <a:ea typeface="Tahoma" panose="020B0604030504040204" pitchFamily="34" charset="0"/>
              <a:cs typeface="TH SarabunPSK" pitchFamily="34" charset="-34"/>
            </a:endParaRPr>
          </a:p>
          <a:p>
            <a:pPr lvl="1"/>
            <a:r>
              <a:rPr lang="th-TH" sz="2800" dirty="0" smtClean="0">
                <a:latin typeface="TH SarabunPSK" pitchFamily="34" charset="-34"/>
                <a:ea typeface="Tahoma" panose="020B0604030504040204" pitchFamily="34" charset="0"/>
                <a:cs typeface="TH SarabunPSK" pitchFamily="34" charset="-34"/>
              </a:rPr>
              <a:t>การ</a:t>
            </a:r>
            <a:r>
              <a:rPr lang="th-TH" sz="2800" dirty="0">
                <a:latin typeface="TH SarabunPSK" pitchFamily="34" charset="-34"/>
                <a:ea typeface="Tahoma" panose="020B0604030504040204" pitchFamily="34" charset="0"/>
                <a:cs typeface="TH SarabunPSK" pitchFamily="34" charset="-34"/>
              </a:rPr>
              <a:t>ต</a:t>
            </a:r>
            <a:r>
              <a:rPr lang="th-TH" sz="2800" dirty="0" smtClean="0">
                <a:latin typeface="TH SarabunPSK" pitchFamily="34" charset="-34"/>
                <a:ea typeface="Tahoma" panose="020B0604030504040204" pitchFamily="34" charset="0"/>
                <a:cs typeface="TH SarabunPSK" pitchFamily="34" charset="-34"/>
              </a:rPr>
              <a:t>รวจเยี่ยมสถานที่</a:t>
            </a:r>
            <a:endParaRPr lang="en-GB" sz="2800" dirty="0" smtClean="0">
              <a:latin typeface="TH SarabunPSK" pitchFamily="34" charset="-34"/>
              <a:ea typeface="Tahoma" panose="020B0604030504040204" pitchFamily="34" charset="0"/>
              <a:cs typeface="TH SarabunPSK" pitchFamily="34" charset="-34"/>
            </a:endParaRPr>
          </a:p>
          <a:p>
            <a:r>
              <a:rPr lang="th-TH" sz="3200" dirty="0" smtClean="0">
                <a:latin typeface="TH SarabunPSK" pitchFamily="34" charset="-34"/>
                <a:ea typeface="Tahoma" panose="020B0604030504040204" pitchFamily="34" charset="0"/>
                <a:cs typeface="TH SarabunPSK" pitchFamily="34" charset="-34"/>
              </a:rPr>
              <a:t>ความน่าเชื่อถือของข้อมูล หลักฐาน</a:t>
            </a:r>
            <a:endParaRPr lang="en-GB" sz="3200" dirty="0" smtClean="0">
              <a:latin typeface="TH SarabunPSK" pitchFamily="34" charset="-34"/>
              <a:ea typeface="Tahoma" panose="020B0604030504040204" pitchFamily="34" charset="0"/>
              <a:cs typeface="TH SarabunPSK" pitchFamily="34" charset="-34"/>
            </a:endParaRPr>
          </a:p>
          <a:p>
            <a:r>
              <a:rPr lang="th-TH" sz="3200" dirty="0" smtClean="0">
                <a:latin typeface="TH SarabunPSK" pitchFamily="34" charset="-34"/>
                <a:ea typeface="Tahoma" panose="020B0604030504040204" pitchFamily="34" charset="0"/>
                <a:cs typeface="TH SarabunPSK" pitchFamily="34" charset="-34"/>
              </a:rPr>
              <a:t>ประเภทของการตรวจสอบ</a:t>
            </a:r>
            <a:endParaRPr lang="en-GB" sz="3200" dirty="0" smtClean="0">
              <a:latin typeface="TH SarabunPSK" pitchFamily="34" charset="-34"/>
              <a:ea typeface="Tahoma" panose="020B0604030504040204" pitchFamily="34" charset="0"/>
              <a:cs typeface="TH SarabunPSK" pitchFamily="34" charset="-34"/>
            </a:endParaRPr>
          </a:p>
          <a:p>
            <a:pPr lvl="1"/>
            <a:r>
              <a:rPr lang="th-TH" sz="2800" dirty="0" smtClean="0">
                <a:latin typeface="TH SarabunPSK" pitchFamily="34" charset="-34"/>
                <a:ea typeface="Tahoma" panose="020B0604030504040204" pitchFamily="34" charset="0"/>
                <a:cs typeface="TH SarabunPSK" pitchFamily="34" charset="-34"/>
              </a:rPr>
              <a:t>ตรวจสอบด้วยตนเอง</a:t>
            </a:r>
            <a:endParaRPr lang="en-GB" sz="2800" dirty="0" smtClean="0">
              <a:latin typeface="TH SarabunPSK" pitchFamily="34" charset="-34"/>
              <a:ea typeface="Tahoma" panose="020B0604030504040204" pitchFamily="34" charset="0"/>
              <a:cs typeface="TH SarabunPSK" pitchFamily="34" charset="-34"/>
            </a:endParaRPr>
          </a:p>
          <a:p>
            <a:pPr lvl="1"/>
            <a:r>
              <a:rPr lang="th-TH" sz="2800" dirty="0" smtClean="0">
                <a:latin typeface="TH SarabunPSK" pitchFamily="34" charset="-34"/>
                <a:ea typeface="Tahoma" panose="020B0604030504040204" pitchFamily="34" charset="0"/>
                <a:cs typeface="TH SarabunPSK" pitchFamily="34" charset="-34"/>
              </a:rPr>
              <a:t>ตรวจสอบโดยผู้ที่เกี่ยวข้อง</a:t>
            </a:r>
            <a:endParaRPr lang="en-GB" sz="2800" dirty="0" smtClean="0">
              <a:latin typeface="TH SarabunPSK" pitchFamily="34" charset="-34"/>
              <a:ea typeface="Tahoma" panose="020B0604030504040204" pitchFamily="34" charset="0"/>
              <a:cs typeface="TH SarabunPSK" pitchFamily="34" charset="-34"/>
            </a:endParaRPr>
          </a:p>
          <a:p>
            <a:pPr lvl="1"/>
            <a:r>
              <a:rPr lang="th-TH" sz="2800" dirty="0" smtClean="0">
                <a:latin typeface="TH SarabunPSK" pitchFamily="34" charset="-34"/>
                <a:ea typeface="Tahoma" panose="020B0604030504040204" pitchFamily="34" charset="0"/>
                <a:cs typeface="TH SarabunPSK" pitchFamily="34" charset="-34"/>
              </a:rPr>
              <a:t>ตรวจสอบโดยบุคคลที่สาม </a:t>
            </a:r>
            <a:endParaRPr lang="en-GB" sz="2800" dirty="0" smtClean="0">
              <a:latin typeface="TH SarabunPSK" pitchFamily="34" charset="-34"/>
              <a:ea typeface="Tahoma" panose="020B0604030504040204" pitchFamily="34" charset="0"/>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22</a:t>
            </a:fld>
            <a:endParaRPr lang="zh-TW" altLang="en-US"/>
          </a:p>
        </p:txBody>
      </p:sp>
    </p:spTree>
    <p:extLst>
      <p:ext uri="{BB962C8B-B14F-4D97-AF65-F5344CB8AC3E}">
        <p14:creationId xmlns:p14="http://schemas.microsoft.com/office/powerpoint/2010/main" val="12485414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h-TH" sz="4000" dirty="0" smtClean="0">
                <a:solidFill>
                  <a:srgbClr val="006600"/>
                </a:solidFill>
                <a:latin typeface="TH SarabunPSK" pitchFamily="34" charset="-34"/>
                <a:cs typeface="TH SarabunPSK" pitchFamily="34" charset="-34"/>
              </a:rPr>
              <a:t>การตรวจสอบเอง</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343348" y="2220517"/>
            <a:ext cx="11505304" cy="4323974"/>
          </a:xfrm>
        </p:spPr>
        <p:txBody>
          <a:bodyPr>
            <a:normAutofit/>
          </a:bodyPr>
          <a:lstStyle/>
          <a:p>
            <a:pPr>
              <a:lnSpc>
                <a:spcPct val="100000"/>
              </a:lnSpc>
            </a:pPr>
            <a:r>
              <a:rPr lang="th-TH" sz="3200" dirty="0" smtClean="0">
                <a:latin typeface="TH SarabunPSK" pitchFamily="34" charset="-34"/>
                <a:ea typeface="Tahoma" panose="020B0604030504040204" pitchFamily="34" charset="0"/>
                <a:cs typeface="TH SarabunPSK" pitchFamily="34" charset="-34"/>
              </a:rPr>
              <a:t>ผู้ผลิตตรวจสอบเอง</a:t>
            </a:r>
            <a:endParaRPr lang="en-GB" sz="3200" dirty="0" smtClean="0">
              <a:latin typeface="TH SarabunPSK" pitchFamily="34" charset="-34"/>
              <a:ea typeface="Tahoma" panose="020B0604030504040204" pitchFamily="34" charset="0"/>
              <a:cs typeface="TH SarabunPSK" pitchFamily="34" charset="-34"/>
            </a:endParaRPr>
          </a:p>
          <a:p>
            <a:pPr>
              <a:lnSpc>
                <a:spcPct val="100000"/>
              </a:lnSpc>
            </a:pPr>
            <a:r>
              <a:rPr lang="th-TH" sz="3200" dirty="0" smtClean="0">
                <a:latin typeface="TH SarabunPSK" pitchFamily="34" charset="-34"/>
                <a:ea typeface="Tahoma" panose="020B0604030504040204" pitchFamily="34" charset="0"/>
                <a:cs typeface="TH SarabunPSK" pitchFamily="34" charset="-34"/>
              </a:rPr>
              <a:t>ใช้ทั่วไปในการตรวจสอบภายใน</a:t>
            </a:r>
            <a:endParaRPr lang="en-GB" sz="3200" dirty="0" smtClean="0">
              <a:latin typeface="TH SarabunPSK" pitchFamily="34" charset="-34"/>
              <a:ea typeface="Tahoma" panose="020B0604030504040204" pitchFamily="34" charset="0"/>
              <a:cs typeface="TH SarabunPSK" pitchFamily="34" charset="-34"/>
            </a:endParaRPr>
          </a:p>
          <a:p>
            <a:pPr>
              <a:lnSpc>
                <a:spcPct val="100000"/>
              </a:lnSpc>
            </a:pPr>
            <a:r>
              <a:rPr lang="th-TH" sz="3200" dirty="0" smtClean="0">
                <a:latin typeface="TH SarabunPSK" pitchFamily="34" charset="-34"/>
                <a:ea typeface="Tahoma" panose="020B0604030504040204" pitchFamily="34" charset="0"/>
                <a:cs typeface="TH SarabunPSK" pitchFamily="34" charset="-34"/>
              </a:rPr>
              <a:t>ไม่มีการยืนยันที่เป็นอิสระ</a:t>
            </a:r>
            <a:endParaRPr lang="en-GB" sz="3200" dirty="0" smtClean="0">
              <a:latin typeface="TH SarabunPSK" pitchFamily="34" charset="-34"/>
              <a:ea typeface="Tahoma" panose="020B0604030504040204" pitchFamily="34" charset="0"/>
              <a:cs typeface="TH SarabunPSK" pitchFamily="34" charset="-34"/>
            </a:endParaRPr>
          </a:p>
          <a:p>
            <a:pPr>
              <a:lnSpc>
                <a:spcPct val="100000"/>
              </a:lnSpc>
            </a:pPr>
            <a:r>
              <a:rPr lang="th-TH" sz="3200" dirty="0" smtClean="0">
                <a:latin typeface="TH SarabunPSK" pitchFamily="34" charset="-34"/>
                <a:ea typeface="Tahoma" panose="020B0604030504040204" pitchFamily="34" charset="0"/>
                <a:cs typeface="TH SarabunPSK" pitchFamily="34" charset="-34"/>
              </a:rPr>
              <a:t>ไม่เป็นที่น่าเชื่อถือต่อการร้องขอกับภายนอก</a:t>
            </a:r>
            <a:endParaRPr lang="en-GB" sz="3200" dirty="0">
              <a:latin typeface="TH SarabunPSK" pitchFamily="34" charset="-34"/>
              <a:ea typeface="Tahoma" panose="020B0604030504040204" pitchFamily="34" charset="0"/>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23</a:t>
            </a:fld>
            <a:endParaRPr lang="zh-TW" altLang="en-US"/>
          </a:p>
        </p:txBody>
      </p:sp>
    </p:spTree>
    <p:extLst>
      <p:ext uri="{BB962C8B-B14F-4D97-AF65-F5344CB8AC3E}">
        <p14:creationId xmlns:p14="http://schemas.microsoft.com/office/powerpoint/2010/main" val="14253120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261241"/>
            <a:ext cx="10515600" cy="907194"/>
          </a:xfrm>
        </p:spPr>
        <p:txBody>
          <a:bodyPr>
            <a:normAutofit/>
          </a:bodyPr>
          <a:lstStyle/>
          <a:p>
            <a:r>
              <a:rPr lang="th-TH" sz="4000" dirty="0" smtClean="0">
                <a:solidFill>
                  <a:srgbClr val="006600"/>
                </a:solidFill>
                <a:latin typeface="TH SarabunPSK" pitchFamily="34" charset="-34"/>
                <a:cs typeface="TH SarabunPSK" pitchFamily="34" charset="-34"/>
              </a:rPr>
              <a:t>การตรวจสอบโดยบุคคลที่เกี่ยวข้อง</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343348" y="2220517"/>
            <a:ext cx="11505304" cy="4258659"/>
          </a:xfrm>
        </p:spPr>
        <p:txBody>
          <a:bodyPr>
            <a:normAutofit/>
          </a:bodyPr>
          <a:lstStyle/>
          <a:p>
            <a:pPr>
              <a:lnSpc>
                <a:spcPct val="100000"/>
              </a:lnSpc>
            </a:pPr>
            <a:r>
              <a:rPr lang="th-TH" sz="3200" dirty="0" smtClean="0">
                <a:latin typeface="TH SarabunPSK" pitchFamily="34" charset="-34"/>
                <a:ea typeface="Tahoma" panose="020B0604030504040204" pitchFamily="34" charset="0"/>
                <a:cs typeface="TH SarabunPSK" pitchFamily="34" charset="-34"/>
              </a:rPr>
              <a:t>ทำโดยองค์กรที่เกี่ยวข้อง อาทิ ลูกค้า หรือผู้แทนของลูกค้า</a:t>
            </a:r>
            <a:endParaRPr lang="en-GB" sz="3200" dirty="0" smtClean="0">
              <a:latin typeface="TH SarabunPSK" pitchFamily="34" charset="-34"/>
              <a:ea typeface="Tahoma" panose="020B0604030504040204" pitchFamily="34" charset="0"/>
              <a:cs typeface="TH SarabunPSK" pitchFamily="34" charset="-34"/>
            </a:endParaRPr>
          </a:p>
          <a:p>
            <a:pPr>
              <a:lnSpc>
                <a:spcPct val="100000"/>
              </a:lnSpc>
            </a:pPr>
            <a:r>
              <a:rPr lang="th-TH" sz="3200" dirty="0" smtClean="0">
                <a:latin typeface="TH SarabunPSK" pitchFamily="34" charset="-34"/>
                <a:ea typeface="Tahoma" panose="020B0604030504040204" pitchFamily="34" charset="0"/>
                <a:cs typeface="TH SarabunPSK" pitchFamily="34" charset="-34"/>
              </a:rPr>
              <a:t>ใช้ทั่วไปในการตรวจสอบตามความต้องการของลูกค้าอาทิ คุณภาพ และความปลอดภัย</a:t>
            </a:r>
            <a:endParaRPr lang="en-GB" sz="3200" dirty="0" smtClean="0">
              <a:latin typeface="TH SarabunPSK" pitchFamily="34" charset="-34"/>
              <a:ea typeface="Tahoma" panose="020B0604030504040204" pitchFamily="34" charset="0"/>
              <a:cs typeface="TH SarabunPSK" pitchFamily="34" charset="-34"/>
            </a:endParaRPr>
          </a:p>
          <a:p>
            <a:endParaRPr lang="en-GB" sz="3200"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24</a:t>
            </a:fld>
            <a:endParaRPr lang="zh-TW" altLang="en-US"/>
          </a:p>
        </p:txBody>
      </p:sp>
    </p:spTree>
    <p:extLst>
      <p:ext uri="{BB962C8B-B14F-4D97-AF65-F5344CB8AC3E}">
        <p14:creationId xmlns:p14="http://schemas.microsoft.com/office/powerpoint/2010/main" val="41354493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245476"/>
            <a:ext cx="10515600" cy="922958"/>
          </a:xfrm>
        </p:spPr>
        <p:txBody>
          <a:bodyPr>
            <a:normAutofit/>
          </a:bodyPr>
          <a:lstStyle/>
          <a:p>
            <a:r>
              <a:rPr lang="th-TH" sz="4000" dirty="0" smtClean="0">
                <a:solidFill>
                  <a:srgbClr val="006600"/>
                </a:solidFill>
                <a:latin typeface="TH SarabunPSK" pitchFamily="34" charset="-34"/>
                <a:ea typeface="Tahoma" panose="020B0604030504040204" pitchFamily="34" charset="0"/>
                <a:cs typeface="TH SarabunPSK" pitchFamily="34" charset="-34"/>
              </a:rPr>
              <a:t>การตรวจสอบโดยบุคคลที่สาม</a:t>
            </a:r>
            <a:endParaRPr lang="en-GB" sz="4000" dirty="0">
              <a:solidFill>
                <a:srgbClr val="006600"/>
              </a:solidFill>
              <a:latin typeface="TH SarabunPSK" pitchFamily="34" charset="-34"/>
              <a:ea typeface="Tahoma" panose="020B0604030504040204" pitchFamily="34" charset="0"/>
              <a:cs typeface="TH SarabunPSK" pitchFamily="34" charset="-34"/>
            </a:endParaRPr>
          </a:p>
        </p:txBody>
      </p:sp>
      <p:sp>
        <p:nvSpPr>
          <p:cNvPr id="3" name="Content Placeholder 2"/>
          <p:cNvSpPr>
            <a:spLocks noGrp="1"/>
          </p:cNvSpPr>
          <p:nvPr>
            <p:ph idx="1"/>
          </p:nvPr>
        </p:nvSpPr>
        <p:spPr>
          <a:xfrm>
            <a:off x="343348" y="2272769"/>
            <a:ext cx="11505304" cy="3474889"/>
          </a:xfrm>
        </p:spPr>
        <p:txBody>
          <a:bodyPr>
            <a:normAutofit/>
          </a:bodyPr>
          <a:lstStyle/>
          <a:p>
            <a:pPr>
              <a:lnSpc>
                <a:spcPct val="100000"/>
              </a:lnSpc>
            </a:pPr>
            <a:r>
              <a:rPr lang="th-TH" sz="3200" dirty="0" smtClean="0">
                <a:latin typeface="TH SarabunPSK" pitchFamily="34" charset="-34"/>
                <a:ea typeface="Tahoma" panose="020B0604030504040204" pitchFamily="34" charset="0"/>
                <a:cs typeface="TH SarabunPSK" pitchFamily="34" charset="-34"/>
              </a:rPr>
              <a:t>ทำโดยหน่วยงานอิสระ</a:t>
            </a:r>
            <a:endParaRPr lang="en-GB" sz="3200" dirty="0" smtClean="0">
              <a:latin typeface="TH SarabunPSK" pitchFamily="34" charset="-34"/>
              <a:ea typeface="Tahoma" panose="020B0604030504040204" pitchFamily="34" charset="0"/>
              <a:cs typeface="TH SarabunPSK" pitchFamily="34" charset="-34"/>
            </a:endParaRPr>
          </a:p>
          <a:p>
            <a:pPr>
              <a:lnSpc>
                <a:spcPct val="100000"/>
              </a:lnSpc>
            </a:pPr>
            <a:r>
              <a:rPr lang="th-TH" sz="3200" dirty="0" smtClean="0">
                <a:latin typeface="TH SarabunPSK" pitchFamily="34" charset="-34"/>
                <a:ea typeface="Tahoma" panose="020B0604030504040204" pitchFamily="34" charset="0"/>
                <a:cs typeface="TH SarabunPSK" pitchFamily="34" charset="-34"/>
              </a:rPr>
              <a:t>ไม่มีความเกี่ยวข้องกับทั้งผู้ผลิตและผู้ซื้อ</a:t>
            </a:r>
            <a:endParaRPr lang="en-GB" sz="3200" dirty="0" smtClean="0">
              <a:latin typeface="TH SarabunPSK" pitchFamily="34" charset="-34"/>
              <a:ea typeface="Tahoma" panose="020B0604030504040204" pitchFamily="34" charset="0"/>
              <a:cs typeface="TH SarabunPSK" pitchFamily="34" charset="-34"/>
            </a:endParaRPr>
          </a:p>
          <a:p>
            <a:pPr>
              <a:lnSpc>
                <a:spcPct val="100000"/>
              </a:lnSpc>
            </a:pPr>
            <a:r>
              <a:rPr lang="th-TH" sz="3200" dirty="0" smtClean="0">
                <a:latin typeface="TH SarabunPSK" pitchFamily="34" charset="-34"/>
                <a:ea typeface="Tahoma" panose="020B0604030504040204" pitchFamily="34" charset="0"/>
                <a:cs typeface="TH SarabunPSK" pitchFamily="34" charset="-34"/>
              </a:rPr>
              <a:t>เป็นการตรวจสอบที่น่าเชื่อถือที่สุด</a:t>
            </a:r>
            <a:endParaRPr lang="en-GB" sz="3200" dirty="0" smtClean="0">
              <a:latin typeface="TH SarabunPSK" pitchFamily="34" charset="-34"/>
              <a:ea typeface="Tahoma" panose="020B0604030504040204" pitchFamily="34" charset="0"/>
              <a:cs typeface="TH SarabunPSK" pitchFamily="34" charset="-34"/>
            </a:endParaRPr>
          </a:p>
          <a:p>
            <a:pPr>
              <a:lnSpc>
                <a:spcPct val="100000"/>
              </a:lnSpc>
            </a:pPr>
            <a:r>
              <a:rPr lang="th-TH" sz="3200" dirty="0" smtClean="0">
                <a:latin typeface="TH SarabunPSK" pitchFamily="34" charset="-34"/>
                <a:ea typeface="Tahoma" panose="020B0604030504040204" pitchFamily="34" charset="0"/>
                <a:cs typeface="TH SarabunPSK" pitchFamily="34" charset="-34"/>
              </a:rPr>
              <a:t>เอาไปใช้อ้างอิงกับภายนอกได้</a:t>
            </a:r>
            <a:endParaRPr lang="en-GB" sz="3200" dirty="0">
              <a:latin typeface="TH SarabunPSK" pitchFamily="34" charset="-34"/>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25</a:t>
            </a:fld>
            <a:endParaRPr lang="zh-TW" alt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7120" y="2206625"/>
            <a:ext cx="4754880" cy="3584448"/>
          </a:xfrm>
          <a:prstGeom prst="rect">
            <a:avLst/>
          </a:prstGeom>
        </p:spPr>
      </p:pic>
    </p:spTree>
    <p:extLst>
      <p:ext uri="{BB962C8B-B14F-4D97-AF65-F5344CB8AC3E}">
        <p14:creationId xmlns:p14="http://schemas.microsoft.com/office/powerpoint/2010/main" val="21103139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324303"/>
            <a:ext cx="10515600" cy="778817"/>
          </a:xfrm>
        </p:spPr>
        <p:txBody>
          <a:bodyPr>
            <a:normAutofit/>
          </a:bodyPr>
          <a:lstStyle/>
          <a:p>
            <a:r>
              <a:rPr lang="th-TH" sz="4000" dirty="0" smtClean="0">
                <a:solidFill>
                  <a:srgbClr val="006600"/>
                </a:solidFill>
                <a:latin typeface="TH SarabunPSK" pitchFamily="34" charset="-34"/>
                <a:ea typeface="Tahoma" panose="020B0604030504040204" pitchFamily="34" charset="0"/>
                <a:cs typeface="TH SarabunPSK" pitchFamily="34" charset="-34"/>
              </a:rPr>
              <a:t>แนวทางใดที่มีความเหมาะสม</a:t>
            </a:r>
            <a:endParaRPr lang="en-GB" sz="4000" dirty="0">
              <a:solidFill>
                <a:srgbClr val="006600"/>
              </a:solidFill>
              <a:latin typeface="TH SarabunPSK" pitchFamily="34" charset="-34"/>
              <a:ea typeface="Tahoma" panose="020B0604030504040204" pitchFamily="34" charset="0"/>
              <a:cs typeface="TH SarabunPSK" pitchFamily="34" charset="-34"/>
            </a:endParaRPr>
          </a:p>
        </p:txBody>
      </p:sp>
      <p:sp>
        <p:nvSpPr>
          <p:cNvPr id="3" name="Content Placeholder 2"/>
          <p:cNvSpPr>
            <a:spLocks noGrp="1"/>
          </p:cNvSpPr>
          <p:nvPr>
            <p:ph idx="1"/>
          </p:nvPr>
        </p:nvSpPr>
        <p:spPr/>
        <p:txBody>
          <a:bodyPr>
            <a:normAutofit/>
          </a:bodyPr>
          <a:lstStyle/>
          <a:p>
            <a:pPr>
              <a:lnSpc>
                <a:spcPct val="100000"/>
              </a:lnSpc>
            </a:pPr>
            <a:r>
              <a:rPr lang="th-TH" sz="3200" dirty="0" smtClean="0">
                <a:latin typeface="TH SarabunPSK" pitchFamily="34" charset="-34"/>
                <a:ea typeface="Tahoma" panose="020B0604030504040204" pitchFamily="34" charset="0"/>
                <a:cs typeface="TH SarabunPSK" pitchFamily="34" charset="-34"/>
              </a:rPr>
              <a:t>จะขึ้นอยู่ปัจจัย</a:t>
            </a:r>
            <a:r>
              <a:rPr lang="en-GB" sz="3200" dirty="0" smtClean="0">
                <a:latin typeface="TH SarabunPSK" pitchFamily="34" charset="-34"/>
                <a:ea typeface="Tahoma" panose="020B0604030504040204" pitchFamily="34" charset="0"/>
                <a:cs typeface="TH SarabunPSK" pitchFamily="34" charset="-34"/>
              </a:rPr>
              <a:t>:</a:t>
            </a:r>
          </a:p>
          <a:p>
            <a:pPr lvl="1">
              <a:lnSpc>
                <a:spcPct val="100000"/>
              </a:lnSpc>
            </a:pPr>
            <a:r>
              <a:rPr lang="th-TH" sz="3200" dirty="0" smtClean="0">
                <a:latin typeface="TH SarabunPSK" pitchFamily="34" charset="-34"/>
                <a:ea typeface="Tahoma" panose="020B0604030504040204" pitchFamily="34" charset="0"/>
                <a:cs typeface="TH SarabunPSK" pitchFamily="34" charset="-34"/>
              </a:rPr>
              <a:t>ความเสี่ยงของแหล่งป่าไม้</a:t>
            </a:r>
            <a:endParaRPr lang="en-GB" sz="3200" dirty="0" smtClean="0">
              <a:latin typeface="TH SarabunPSK" pitchFamily="34" charset="-34"/>
              <a:ea typeface="Tahoma" panose="020B0604030504040204" pitchFamily="34" charset="0"/>
              <a:cs typeface="TH SarabunPSK" pitchFamily="34" charset="-34"/>
            </a:endParaRPr>
          </a:p>
          <a:p>
            <a:pPr lvl="1">
              <a:lnSpc>
                <a:spcPct val="100000"/>
              </a:lnSpc>
            </a:pPr>
            <a:r>
              <a:rPr lang="th-TH" sz="3200" dirty="0" smtClean="0">
                <a:latin typeface="TH SarabunPSK" pitchFamily="34" charset="-34"/>
                <a:ea typeface="Tahoma" panose="020B0604030504040204" pitchFamily="34" charset="0"/>
                <a:cs typeface="TH SarabunPSK" pitchFamily="34" charset="-34"/>
              </a:rPr>
              <a:t>ความซับซ้อนของห่วงโซ่อุปทาน</a:t>
            </a:r>
            <a:endParaRPr lang="en-GB" sz="3200" dirty="0" smtClean="0">
              <a:latin typeface="TH SarabunPSK" pitchFamily="34" charset="-34"/>
              <a:ea typeface="Tahoma" panose="020B0604030504040204" pitchFamily="34" charset="0"/>
              <a:cs typeface="TH SarabunPSK" pitchFamily="34" charset="-34"/>
            </a:endParaRPr>
          </a:p>
          <a:p>
            <a:pPr lvl="1">
              <a:lnSpc>
                <a:spcPct val="100000"/>
              </a:lnSpc>
            </a:pPr>
            <a:r>
              <a:rPr lang="th-TH" sz="3200" dirty="0" smtClean="0">
                <a:latin typeface="TH SarabunPSK" pitchFamily="34" charset="-34"/>
                <a:ea typeface="Tahoma" panose="020B0604030504040204" pitchFamily="34" charset="0"/>
                <a:cs typeface="TH SarabunPSK" pitchFamily="34" charset="-34"/>
              </a:rPr>
              <a:t>ความน่าเชื่อถือของหลักฐาน</a:t>
            </a:r>
            <a:endParaRPr lang="en-US" sz="3200" dirty="0" smtClean="0">
              <a:latin typeface="TH SarabunPSK" pitchFamily="34" charset="-34"/>
              <a:ea typeface="Tahoma" panose="020B0604030504040204" pitchFamily="34" charset="0"/>
              <a:cs typeface="TH SarabunPSK" pitchFamily="34" charset="-34"/>
            </a:endParaRPr>
          </a:p>
          <a:p>
            <a:endParaRPr lang="en-GB" sz="3200" dirty="0">
              <a:latin typeface="TH SarabunPSK" pitchFamily="34" charset="-34"/>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26</a:t>
            </a:fld>
            <a:endParaRPr lang="zh-TW" altLang="en-US"/>
          </a:p>
        </p:txBody>
      </p:sp>
    </p:spTree>
    <p:extLst>
      <p:ext uri="{BB962C8B-B14F-4D97-AF65-F5344CB8AC3E}">
        <p14:creationId xmlns:p14="http://schemas.microsoft.com/office/powerpoint/2010/main" val="40711576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052" y="1145910"/>
            <a:ext cx="8229600" cy="1143000"/>
          </a:xfrm>
        </p:spPr>
        <p:txBody>
          <a:bodyPr>
            <a:normAutofit/>
          </a:bodyPr>
          <a:lstStyle/>
          <a:p>
            <a:r>
              <a:rPr lang="th-TH" sz="4000" dirty="0" smtClean="0">
                <a:solidFill>
                  <a:srgbClr val="006600"/>
                </a:solidFill>
                <a:latin typeface="TH SarabunPSK" pitchFamily="34" charset="-34"/>
                <a:cs typeface="TH SarabunPSK" pitchFamily="34" charset="-34"/>
              </a:rPr>
              <a:t>ความเที่ยงตรง</a:t>
            </a:r>
            <a:r>
              <a:rPr lang="en-GB" sz="4000" dirty="0" smtClean="0">
                <a:latin typeface="TH SarabunPSK" pitchFamily="34" charset="-34"/>
                <a:cs typeface="TH SarabunPSK" pitchFamily="34" charset="-34"/>
              </a:rPr>
              <a:t> </a:t>
            </a:r>
            <a:endParaRPr lang="en-GB" sz="4000" dirty="0">
              <a:latin typeface="TH SarabunPSK" pitchFamily="34" charset="-34"/>
              <a:cs typeface="TH SarabunPSK" pitchFamily="34" charset="-34"/>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7539" y="2206625"/>
            <a:ext cx="3247322" cy="4602788"/>
          </a:xfrm>
          <a:prstGeom prst="rect">
            <a:avLst/>
          </a:prstGeom>
        </p:spPr>
      </p:pic>
      <p:sp>
        <p:nvSpPr>
          <p:cNvPr id="3" name="TextBox 2"/>
          <p:cNvSpPr txBox="1"/>
          <p:nvPr/>
        </p:nvSpPr>
        <p:spPr>
          <a:xfrm>
            <a:off x="3802276" y="2292560"/>
            <a:ext cx="2904073" cy="1384995"/>
          </a:xfrm>
          <a:prstGeom prst="rect">
            <a:avLst/>
          </a:prstGeom>
          <a:noFill/>
        </p:spPr>
        <p:txBody>
          <a:bodyPr wrap="square" rtlCol="0">
            <a:spAutoFit/>
          </a:bodyPr>
          <a:lstStyle/>
          <a:p>
            <a:pPr algn="ctr"/>
            <a:r>
              <a:rPr lang="th-TH" sz="2800" dirty="0" smtClean="0">
                <a:latin typeface="TH SarabunPSK" pitchFamily="34" charset="-34"/>
                <a:cs typeface="TH SarabunPSK" pitchFamily="34" charset="-34"/>
              </a:rPr>
              <a:t>ประเภทของการตรวจพิสูจน์ที่แตกต่างกัน</a:t>
            </a:r>
            <a:endParaRPr lang="en-GB" sz="2800" dirty="0">
              <a:latin typeface="TH SarabunPSK" pitchFamily="34" charset="-34"/>
              <a:cs typeface="TH SarabunPSK" pitchFamily="34" charset="-34"/>
            </a:endParaRPr>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27</a:t>
            </a:fld>
            <a:endParaRPr lang="zh-TW" altLang="en-US"/>
          </a:p>
        </p:txBody>
      </p:sp>
      <p:sp>
        <p:nvSpPr>
          <p:cNvPr id="6" name="Rectangle 5"/>
          <p:cNvSpPr/>
          <p:nvPr/>
        </p:nvSpPr>
        <p:spPr>
          <a:xfrm>
            <a:off x="6706348" y="6062472"/>
            <a:ext cx="5193915" cy="66751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ln w="0"/>
                <a:solidFill>
                  <a:schemeClr val="tx1"/>
                </a:solidFill>
                <a:latin typeface="TH SarabunPSK" pitchFamily="34" charset="-34"/>
                <a:ea typeface="Tahoma" panose="020B0604030504040204" pitchFamily="34" charset="0"/>
                <a:cs typeface="TH SarabunPSK" pitchFamily="34" charset="-34"/>
              </a:rPr>
              <a:t>Supplier </a:t>
            </a:r>
            <a:r>
              <a:rPr lang="th-TH" sz="2400" b="1" dirty="0" smtClean="0">
                <a:ln w="0"/>
                <a:solidFill>
                  <a:schemeClr val="tx1"/>
                </a:solidFill>
                <a:latin typeface="TH SarabunPSK" pitchFamily="34" charset="-34"/>
                <a:ea typeface="Tahoma" panose="020B0604030504040204" pitchFamily="34" charset="0"/>
                <a:cs typeface="TH SarabunPSK" pitchFamily="34" charset="-34"/>
              </a:rPr>
              <a:t>รับรองตนเอง</a:t>
            </a:r>
            <a:endParaRPr lang="en-US" sz="2400" b="1" dirty="0">
              <a:ln w="0"/>
              <a:solidFill>
                <a:schemeClr val="tx1"/>
              </a:solidFill>
              <a:latin typeface="TH SarabunPSK" pitchFamily="34" charset="-34"/>
              <a:ea typeface="Tahoma" panose="020B0604030504040204" pitchFamily="34" charset="0"/>
              <a:cs typeface="TH SarabunPSK" pitchFamily="34" charset="-34"/>
            </a:endParaRPr>
          </a:p>
        </p:txBody>
      </p:sp>
      <p:sp>
        <p:nvSpPr>
          <p:cNvPr id="8" name="Rectangle 7"/>
          <p:cNvSpPr/>
          <p:nvPr/>
        </p:nvSpPr>
        <p:spPr>
          <a:xfrm>
            <a:off x="6706348" y="5024668"/>
            <a:ext cx="5193915" cy="92349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h-TH" sz="2400" b="1" dirty="0" smtClean="0">
                <a:ln w="0"/>
                <a:solidFill>
                  <a:schemeClr val="tx1"/>
                </a:solidFill>
                <a:latin typeface="TH SarabunPSK" pitchFamily="34" charset="-34"/>
                <a:ea typeface="Tahoma" panose="020B0604030504040204" pitchFamily="34" charset="0"/>
                <a:cs typeface="TH SarabunPSK" pitchFamily="34" charset="-34"/>
              </a:rPr>
              <a:t>รับรองโดยหลักฐานบุคคลที่สอง</a:t>
            </a:r>
            <a:endParaRPr lang="en-US" sz="2400" b="1" dirty="0">
              <a:ln w="0"/>
              <a:solidFill>
                <a:schemeClr val="tx1"/>
              </a:solidFill>
              <a:latin typeface="TH SarabunPSK" pitchFamily="34" charset="-34"/>
              <a:ea typeface="Tahoma" panose="020B0604030504040204" pitchFamily="34" charset="0"/>
              <a:cs typeface="TH SarabunPSK" pitchFamily="34" charset="-34"/>
            </a:endParaRPr>
          </a:p>
        </p:txBody>
      </p:sp>
      <p:sp>
        <p:nvSpPr>
          <p:cNvPr id="9" name="Rectangle 8"/>
          <p:cNvSpPr/>
          <p:nvPr/>
        </p:nvSpPr>
        <p:spPr>
          <a:xfrm>
            <a:off x="6706348" y="4105683"/>
            <a:ext cx="5193915" cy="80467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h-TH" sz="2400" b="1" dirty="0" smtClean="0">
                <a:ln w="0"/>
                <a:solidFill>
                  <a:schemeClr val="tx1"/>
                </a:solidFill>
                <a:latin typeface="TH SarabunPSK" pitchFamily="34" charset="-34"/>
                <a:ea typeface="Tahoma" panose="020B0604030504040204" pitchFamily="34" charset="0"/>
                <a:cs typeface="TH SarabunPSK" pitchFamily="34" charset="-34"/>
              </a:rPr>
              <a:t>รายงานการตรวจสอบ</a:t>
            </a:r>
            <a:r>
              <a:rPr lang="en-US" sz="2400" b="1" dirty="0" smtClean="0">
                <a:ln w="0"/>
                <a:solidFill>
                  <a:schemeClr val="tx1"/>
                </a:solidFill>
                <a:latin typeface="TH SarabunPSK" pitchFamily="34" charset="-34"/>
                <a:ea typeface="Tahoma" panose="020B0604030504040204" pitchFamily="34" charset="0"/>
                <a:cs typeface="TH SarabunPSK" pitchFamily="34" charset="-34"/>
              </a:rPr>
              <a:t> COC</a:t>
            </a:r>
            <a:r>
              <a:rPr lang="th-TH" sz="2400" b="1" dirty="0" smtClean="0">
                <a:ln w="0"/>
                <a:solidFill>
                  <a:schemeClr val="tx1"/>
                </a:solidFill>
                <a:latin typeface="TH SarabunPSK" pitchFamily="34" charset="-34"/>
                <a:ea typeface="Tahoma" panose="020B0604030504040204" pitchFamily="34" charset="0"/>
                <a:cs typeface="TH SarabunPSK" pitchFamily="34" charset="-34"/>
              </a:rPr>
              <a:t> </a:t>
            </a:r>
            <a:br>
              <a:rPr lang="th-TH" sz="2400" b="1" dirty="0" smtClean="0">
                <a:ln w="0"/>
                <a:solidFill>
                  <a:schemeClr val="tx1"/>
                </a:solidFill>
                <a:latin typeface="TH SarabunPSK" pitchFamily="34" charset="-34"/>
                <a:ea typeface="Tahoma" panose="020B0604030504040204" pitchFamily="34" charset="0"/>
                <a:cs typeface="TH SarabunPSK" pitchFamily="34" charset="-34"/>
              </a:rPr>
            </a:br>
            <a:r>
              <a:rPr lang="th-TH" sz="2400" b="1" dirty="0" smtClean="0">
                <a:ln w="0"/>
                <a:solidFill>
                  <a:schemeClr val="tx1"/>
                </a:solidFill>
                <a:latin typeface="TH SarabunPSK" pitchFamily="34" charset="-34"/>
                <a:ea typeface="Tahoma" panose="020B0604030504040204" pitchFamily="34" charset="0"/>
                <a:cs typeface="TH SarabunPSK" pitchFamily="34" charset="-34"/>
              </a:rPr>
              <a:t>องค์กรอิสระภายนอก</a:t>
            </a:r>
            <a:endParaRPr lang="en-US" sz="2400" b="1" dirty="0">
              <a:ln w="0"/>
              <a:solidFill>
                <a:schemeClr val="tx1"/>
              </a:solidFill>
              <a:latin typeface="TH SarabunPSK" pitchFamily="34" charset="-34"/>
              <a:ea typeface="Tahoma" panose="020B0604030504040204" pitchFamily="34" charset="0"/>
              <a:cs typeface="TH SarabunPSK" pitchFamily="34" charset="-34"/>
            </a:endParaRPr>
          </a:p>
        </p:txBody>
      </p:sp>
      <p:sp>
        <p:nvSpPr>
          <p:cNvPr id="10" name="Rectangle 9"/>
          <p:cNvSpPr/>
          <p:nvPr/>
        </p:nvSpPr>
        <p:spPr>
          <a:xfrm>
            <a:off x="6706348" y="3207237"/>
            <a:ext cx="5193915" cy="78413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h-TH" sz="2400" b="1" dirty="0" smtClean="0">
                <a:ln w="0"/>
                <a:solidFill>
                  <a:schemeClr val="tx1"/>
                </a:solidFill>
                <a:latin typeface="TH SarabunPSK" pitchFamily="34" charset="-34"/>
                <a:ea typeface="Tahoma" panose="020B0604030504040204" pitchFamily="34" charset="0"/>
                <a:cs typeface="TH SarabunPSK" pitchFamily="34" charset="-34"/>
              </a:rPr>
              <a:t>การรับรอง </a:t>
            </a:r>
            <a:r>
              <a:rPr lang="en-US" sz="2400" b="1" dirty="0" smtClean="0">
                <a:ln w="0"/>
                <a:solidFill>
                  <a:schemeClr val="tx1"/>
                </a:solidFill>
                <a:latin typeface="TH SarabunPSK" pitchFamily="34" charset="-34"/>
                <a:ea typeface="Tahoma" panose="020B0604030504040204" pitchFamily="34" charset="0"/>
                <a:cs typeface="TH SarabunPSK" pitchFamily="34" charset="-34"/>
              </a:rPr>
              <a:t>supply chain</a:t>
            </a:r>
            <a:r>
              <a:rPr lang="th-TH" sz="2400" b="1" dirty="0" smtClean="0">
                <a:ln w="0"/>
                <a:solidFill>
                  <a:schemeClr val="tx1"/>
                </a:solidFill>
                <a:latin typeface="TH SarabunPSK" pitchFamily="34" charset="-34"/>
                <a:ea typeface="Tahoma" panose="020B0604030504040204" pitchFamily="34" charset="0"/>
                <a:cs typeface="TH SarabunPSK" pitchFamily="34" charset="-34"/>
              </a:rPr>
              <a:t> บางส่วน</a:t>
            </a:r>
            <a:endParaRPr lang="en-US" sz="2400" b="1" dirty="0">
              <a:ln w="0"/>
              <a:solidFill>
                <a:schemeClr val="tx1"/>
              </a:solidFill>
              <a:latin typeface="TH SarabunPSK" pitchFamily="34" charset="-34"/>
              <a:ea typeface="Tahoma" panose="020B0604030504040204" pitchFamily="34" charset="0"/>
              <a:cs typeface="TH SarabunPSK" pitchFamily="34" charset="-34"/>
            </a:endParaRPr>
          </a:p>
        </p:txBody>
      </p:sp>
      <p:sp>
        <p:nvSpPr>
          <p:cNvPr id="11" name="Rectangle 10"/>
          <p:cNvSpPr/>
          <p:nvPr/>
        </p:nvSpPr>
        <p:spPr>
          <a:xfrm>
            <a:off x="6706348" y="2225112"/>
            <a:ext cx="5193915" cy="86781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h-TH" sz="2400" b="1" dirty="0" smtClean="0">
                <a:ln w="0"/>
                <a:solidFill>
                  <a:schemeClr val="tx1"/>
                </a:solidFill>
                <a:latin typeface="TH SarabunPSK" pitchFamily="34" charset="-34"/>
                <a:ea typeface="Tahoma" panose="020B0604030504040204" pitchFamily="34" charset="0"/>
                <a:cs typeface="TH SarabunPSK" pitchFamily="34" charset="-34"/>
              </a:rPr>
              <a:t>การรับรอง </a:t>
            </a:r>
            <a:r>
              <a:rPr lang="en-US" sz="2400" b="1" dirty="0" smtClean="0">
                <a:ln w="0"/>
                <a:solidFill>
                  <a:schemeClr val="tx1"/>
                </a:solidFill>
                <a:latin typeface="TH SarabunPSK" pitchFamily="34" charset="-34"/>
                <a:ea typeface="Tahoma" panose="020B0604030504040204" pitchFamily="34" charset="0"/>
                <a:cs typeface="TH SarabunPSK" pitchFamily="34" charset="-34"/>
              </a:rPr>
              <a:t>supply chain </a:t>
            </a:r>
            <a:r>
              <a:rPr lang="th-TH" sz="2400" b="1" dirty="0" smtClean="0">
                <a:ln w="0"/>
                <a:solidFill>
                  <a:schemeClr val="tx1"/>
                </a:solidFill>
                <a:latin typeface="TH SarabunPSK" pitchFamily="34" charset="-34"/>
                <a:ea typeface="Tahoma" panose="020B0604030504040204" pitchFamily="34" charset="0"/>
                <a:cs typeface="TH SarabunPSK" pitchFamily="34" charset="-34"/>
              </a:rPr>
              <a:t/>
            </a:r>
            <a:br>
              <a:rPr lang="th-TH" sz="2400" b="1" dirty="0" smtClean="0">
                <a:ln w="0"/>
                <a:solidFill>
                  <a:schemeClr val="tx1"/>
                </a:solidFill>
                <a:latin typeface="TH SarabunPSK" pitchFamily="34" charset="-34"/>
                <a:ea typeface="Tahoma" panose="020B0604030504040204" pitchFamily="34" charset="0"/>
                <a:cs typeface="TH SarabunPSK" pitchFamily="34" charset="-34"/>
              </a:rPr>
            </a:br>
            <a:r>
              <a:rPr lang="th-TH" sz="2400" b="1" dirty="0" smtClean="0">
                <a:ln w="0"/>
                <a:solidFill>
                  <a:schemeClr val="tx1"/>
                </a:solidFill>
                <a:latin typeface="TH SarabunPSK" pitchFamily="34" charset="-34"/>
                <a:ea typeface="Tahoma" panose="020B0604030504040204" pitchFamily="34" charset="0"/>
                <a:cs typeface="TH SarabunPSK" pitchFamily="34" charset="-34"/>
              </a:rPr>
              <a:t>กับ</a:t>
            </a:r>
            <a:r>
              <a:rPr lang="en-US" sz="2400" b="1" dirty="0" smtClean="0">
                <a:ln w="0"/>
                <a:solidFill>
                  <a:schemeClr val="tx1"/>
                </a:solidFill>
                <a:latin typeface="TH SarabunPSK" pitchFamily="34" charset="-34"/>
                <a:ea typeface="Tahoma" panose="020B0604030504040204" pitchFamily="34" charset="0"/>
                <a:cs typeface="TH SarabunPSK" pitchFamily="34" charset="-34"/>
              </a:rPr>
              <a:t> chain of cu</a:t>
            </a:r>
            <a:r>
              <a:rPr lang="en-US" sz="2400" b="1" dirty="0">
                <a:ln w="0"/>
                <a:solidFill>
                  <a:schemeClr val="tx1"/>
                </a:solidFill>
                <a:latin typeface="TH SarabunPSK" pitchFamily="34" charset="-34"/>
                <a:ea typeface="Tahoma" panose="020B0604030504040204" pitchFamily="34" charset="0"/>
                <a:cs typeface="TH SarabunPSK" pitchFamily="34" charset="-34"/>
              </a:rPr>
              <a:t>s</a:t>
            </a:r>
            <a:r>
              <a:rPr lang="en-US" sz="2400" b="1" dirty="0" smtClean="0">
                <a:ln w="0"/>
                <a:solidFill>
                  <a:schemeClr val="tx1"/>
                </a:solidFill>
                <a:latin typeface="TH SarabunPSK" pitchFamily="34" charset="-34"/>
                <a:ea typeface="Tahoma" panose="020B0604030504040204" pitchFamily="34" charset="0"/>
                <a:cs typeface="TH SarabunPSK" pitchFamily="34" charset="-34"/>
              </a:rPr>
              <a:t>tody </a:t>
            </a:r>
            <a:r>
              <a:rPr lang="th-TH" sz="2400" b="1" dirty="0" smtClean="0">
                <a:ln w="0"/>
                <a:solidFill>
                  <a:schemeClr val="tx1"/>
                </a:solidFill>
                <a:latin typeface="TH SarabunPSK" pitchFamily="34" charset="-34"/>
                <a:ea typeface="Tahoma" panose="020B0604030504040204" pitchFamily="34" charset="0"/>
                <a:cs typeface="TH SarabunPSK" pitchFamily="34" charset="-34"/>
              </a:rPr>
              <a:t>เต็มระบบ</a:t>
            </a:r>
            <a:endParaRPr lang="en-US" sz="2400" b="1" dirty="0">
              <a:ln w="0"/>
              <a:solidFill>
                <a:schemeClr val="tx1"/>
              </a:solidFill>
              <a:latin typeface="TH SarabunPSK" pitchFamily="34" charset="-34"/>
              <a:ea typeface="Tahoma" panose="020B0604030504040204" pitchFamily="34" charset="0"/>
              <a:cs typeface="TH SarabunPSK" pitchFamily="34" charset="-34"/>
            </a:endParaRPr>
          </a:p>
        </p:txBody>
      </p:sp>
    </p:spTree>
    <p:extLst>
      <p:ext uri="{BB962C8B-B14F-4D97-AF65-F5344CB8AC3E}">
        <p14:creationId xmlns:p14="http://schemas.microsoft.com/office/powerpoint/2010/main" val="27677916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464395" y="1919676"/>
            <a:ext cx="11360429" cy="3109525"/>
          </a:xfrm>
        </p:spPr>
        <p:txBody>
          <a:bodyPr>
            <a:noAutofit/>
          </a:bodyPr>
          <a:lstStyle/>
          <a:p>
            <a:r>
              <a:rPr lang="th-TH" dirty="0" smtClean="0">
                <a:latin typeface="TH SarabunPSK" pitchFamily="34" charset="-34"/>
                <a:cs typeface="TH SarabunPSK" pitchFamily="34" charset="-34"/>
              </a:rPr>
              <a:t>ข้อผิดพลาดทั้งในลักษณะข้อตกหล่น ความไม่ถูกต้อง หรือทัศนะที่แสดงไว้ในเอกสารฉบับนี้ถือเป็นความรับผิดชอบของผู้จัด โดยไม่จำเป็นต้องเป็นการนำเสนอทัศนะของ </a:t>
            </a:r>
            <a:r>
              <a:rPr lang="en-US" dirty="0" smtClean="0">
                <a:latin typeface="TH SarabunPSK" pitchFamily="34" charset="-34"/>
                <a:cs typeface="TH SarabunPSK" pitchFamily="34" charset="-34"/>
              </a:rPr>
              <a:t>BMZ </a:t>
            </a:r>
            <a:r>
              <a:rPr lang="th-TH" dirty="0" smtClean="0">
                <a:latin typeface="TH SarabunPSK" pitchFamily="34" charset="-34"/>
                <a:cs typeface="TH SarabunPSK" pitchFamily="34" charset="-34"/>
              </a:rPr>
              <a:t>แต่อย่างใด  ทั้งนี้อนุญาตให้ผู้จัดการประชุมสามารถดัดแปลงสื่อวัสดุต้นฉบับได้ตามความเหมาะสม</a:t>
            </a:r>
          </a:p>
          <a:p>
            <a:r>
              <a:rPr lang="th-TH" dirty="0" smtClean="0">
                <a:latin typeface="TH SarabunPSK" pitchFamily="34" charset="-34"/>
                <a:cs typeface="TH SarabunPSK" pitchFamily="34" charset="-34"/>
              </a:rPr>
              <a:t>สามารถดาวน์โหลดสื่อวัสดุได้ที่ </a:t>
            </a:r>
            <a:r>
              <a:rPr lang="en-US" dirty="0">
                <a:solidFill>
                  <a:srgbClr val="C00000"/>
                </a:solidFill>
                <a:latin typeface="TH SarabunPSK" pitchFamily="34" charset="-34"/>
                <a:cs typeface="TH SarabunPSK" pitchFamily="34" charset="-34"/>
              </a:rPr>
              <a:t>http://capacity4dev.ec.europa.eu/public-flegt/blog/new-training-material-eu-timber-regulation-and-flegt</a:t>
            </a:r>
            <a:r>
              <a:rPr lang="en-US" dirty="0" smtClean="0">
                <a:latin typeface="TH SarabunPSK" pitchFamily="34" charset="-34"/>
                <a:cs typeface="TH SarabunPSK" pitchFamily="34" charset="-34"/>
              </a:rPr>
              <a:t>.</a:t>
            </a:r>
            <a:endParaRPr lang="de-DE" dirty="0">
              <a:latin typeface="TH SarabunPSK" pitchFamily="34" charset="-34"/>
              <a:cs typeface="TH SarabunPSK" pitchFamily="34" charset="-34"/>
            </a:endParaRPr>
          </a:p>
        </p:txBody>
      </p:sp>
      <p:sp>
        <p:nvSpPr>
          <p:cNvPr id="4" name="Textfeld 3"/>
          <p:cNvSpPr txBox="1"/>
          <p:nvPr/>
        </p:nvSpPr>
        <p:spPr>
          <a:xfrm>
            <a:off x="503584" y="434609"/>
            <a:ext cx="9058427" cy="1138773"/>
          </a:xfrm>
          <a:prstGeom prst="rect">
            <a:avLst/>
          </a:prstGeom>
          <a:solidFill>
            <a:schemeClr val="bg1"/>
          </a:solidFill>
        </p:spPr>
        <p:txBody>
          <a:bodyPr wrap="square" rtlCol="0">
            <a:spAutoFit/>
          </a:bodyPr>
          <a:lstStyle/>
          <a:p>
            <a:r>
              <a:rPr lang="th-TH" sz="2400" dirty="0" smtClean="0">
                <a:latin typeface="TH SarabunPSK" pitchFamily="34" charset="-34"/>
                <a:cs typeface="TH SarabunPSK" pitchFamily="34" charset="-34"/>
              </a:rPr>
              <a:t>สื่อวัสดุสำหรับการฝึกอบรมนี้ได้รับการการสนับสนุนทางการเงินจากกระทรวงสหพันธ์เยอรมันด้านความร่วมมือทางเศรษฐกิจและการพัฒนา </a:t>
            </a:r>
            <a:r>
              <a:rPr lang="th-TH" sz="2000" dirty="0" smtClean="0">
                <a:latin typeface="TH SarabunPSK" pitchFamily="34" charset="-34"/>
                <a:cs typeface="TH SarabunPSK" pitchFamily="34" charset="-34"/>
              </a:rPr>
              <a:t>(</a:t>
            </a:r>
            <a:r>
              <a:rPr lang="en-US" sz="2000" dirty="0" smtClean="0">
                <a:latin typeface="TH SarabunPSK" pitchFamily="34" charset="-34"/>
                <a:cs typeface="TH SarabunPSK" pitchFamily="34" charset="-34"/>
              </a:rPr>
              <a:t>German Federal Ministry for Economic Cooperation and Development : BMZ)</a:t>
            </a:r>
            <a:endParaRPr lang="en-US" sz="2400" dirty="0" smtClean="0">
              <a:latin typeface="TH SarabunPSK" pitchFamily="34" charset="-34"/>
              <a:cs typeface="TH SarabunPSK" pitchFamily="34" charset="-34"/>
            </a:endParaRP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1688550"/>
      </p:ext>
    </p:extLst>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76107"/>
            <a:ext cx="8229600" cy="1143000"/>
          </a:xfrm>
        </p:spPr>
        <p:txBody>
          <a:bodyPr>
            <a:normAutofit/>
          </a:bodyPr>
          <a:lstStyle/>
          <a:p>
            <a:r>
              <a:rPr lang="th-TH" sz="4000" dirty="0" smtClean="0">
                <a:solidFill>
                  <a:srgbClr val="006600"/>
                </a:solidFill>
                <a:latin typeface="TH SarabunPSK" pitchFamily="34" charset="-34"/>
                <a:cs typeface="TH SarabunPSK" pitchFamily="34" charset="-34"/>
              </a:rPr>
              <a:t>ห่วงโซ่อุปทานของไม้</a:t>
            </a:r>
            <a:endParaRPr lang="en-GB" sz="4000" dirty="0">
              <a:solidFill>
                <a:srgbClr val="006600"/>
              </a:solidFill>
              <a:latin typeface="TH SarabunPSK" pitchFamily="34" charset="-34"/>
              <a:cs typeface="TH SarabunPSK" pitchFamily="34" charset="-34"/>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1768" y="3766188"/>
            <a:ext cx="10046723" cy="1246346"/>
          </a:xfrm>
          <a:prstGeom prst="rect">
            <a:avLst/>
          </a:prstGeom>
        </p:spPr>
      </p:pic>
      <p:sp>
        <p:nvSpPr>
          <p:cNvPr id="8" name="TextBox 7"/>
          <p:cNvSpPr txBox="1"/>
          <p:nvPr/>
        </p:nvSpPr>
        <p:spPr>
          <a:xfrm>
            <a:off x="2960088" y="5314231"/>
            <a:ext cx="7233066" cy="369332"/>
          </a:xfrm>
          <a:prstGeom prst="rect">
            <a:avLst/>
          </a:prstGeom>
          <a:noFill/>
        </p:spPr>
        <p:txBody>
          <a:bodyPr wrap="square" rtlCol="0">
            <a:spAutoFit/>
          </a:bodyPr>
          <a:lstStyle/>
          <a:p>
            <a:pPr algn="ctr"/>
            <a:r>
              <a:rPr lang="th-TH" dirty="0" smtClean="0">
                <a:latin typeface="TH SarabunPSK" pitchFamily="34" charset="-34"/>
                <a:ea typeface="Tahoma" panose="020B0604030504040204" pitchFamily="34" charset="0"/>
                <a:cs typeface="TH SarabunPSK" pitchFamily="34" charset="-34"/>
              </a:rPr>
              <a:t>การควบคุมสามารถดูแลป้องกันไม่ให้ไม้ที่ไม่ถูกต้องเข้ามาในระบบได้หรือไม่</a:t>
            </a:r>
            <a:r>
              <a:rPr lang="en-GB" dirty="0" smtClean="0">
                <a:latin typeface="TH SarabunPSK" pitchFamily="34" charset="-34"/>
                <a:cs typeface="TH SarabunPSK" pitchFamily="34" charset="-34"/>
              </a:rPr>
              <a:t>?</a:t>
            </a:r>
            <a:endParaRPr lang="en-GB" dirty="0">
              <a:latin typeface="TH SarabunPSK" pitchFamily="34" charset="-34"/>
              <a:cs typeface="TH SarabunPSK" pitchFamily="34" charset="-34"/>
            </a:endParaRPr>
          </a:p>
        </p:txBody>
      </p:sp>
      <p:sp>
        <p:nvSpPr>
          <p:cNvPr id="12" name="TextBox 11"/>
          <p:cNvSpPr txBox="1"/>
          <p:nvPr/>
        </p:nvSpPr>
        <p:spPr>
          <a:xfrm>
            <a:off x="717102" y="5323894"/>
            <a:ext cx="1872208" cy="923330"/>
          </a:xfrm>
          <a:prstGeom prst="rect">
            <a:avLst/>
          </a:prstGeom>
          <a:noFill/>
        </p:spPr>
        <p:txBody>
          <a:bodyPr wrap="square" rtlCol="0">
            <a:spAutoFit/>
          </a:bodyPr>
          <a:lstStyle/>
          <a:p>
            <a:pPr algn="ctr"/>
            <a:r>
              <a:rPr lang="th-TH" dirty="0" smtClean="0">
                <a:latin typeface="TH SarabunPSK" pitchFamily="34" charset="-34"/>
                <a:ea typeface="Tahoma" panose="020B0604030504040204" pitchFamily="34" charset="0"/>
                <a:cs typeface="TH SarabunPSK" pitchFamily="34" charset="-34"/>
              </a:rPr>
              <a:t>ป่ามีการจัดการอย่างถูกกฏหมายหรือไม่</a:t>
            </a:r>
            <a:r>
              <a:rPr lang="en-US" dirty="0" smtClean="0">
                <a:latin typeface="TH SarabunPSK" pitchFamily="34" charset="-34"/>
                <a:ea typeface="Tahoma" panose="020B0604030504040204" pitchFamily="34" charset="0"/>
                <a:cs typeface="TH SarabunPSK" pitchFamily="34" charset="-34"/>
              </a:rPr>
              <a:t>?</a:t>
            </a:r>
            <a:endParaRPr lang="en-GB" dirty="0">
              <a:latin typeface="TH SarabunPSK" pitchFamily="34" charset="-34"/>
              <a:ea typeface="Tahoma" panose="020B0604030504040204" pitchFamily="34" charset="0"/>
              <a:cs typeface="TH SarabunPSK" pitchFamily="34" charset="-34"/>
            </a:endParaRPr>
          </a:p>
        </p:txBody>
      </p:sp>
      <p:sp>
        <p:nvSpPr>
          <p:cNvPr id="13" name="Right Arrow 12"/>
          <p:cNvSpPr/>
          <p:nvPr/>
        </p:nvSpPr>
        <p:spPr>
          <a:xfrm rot="5400000">
            <a:off x="1441306" y="5013357"/>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p:cNvSpPr/>
          <p:nvPr/>
        </p:nvSpPr>
        <p:spPr>
          <a:xfrm rot="16200000">
            <a:off x="2983232" y="4985733"/>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ight Arrow 18"/>
          <p:cNvSpPr/>
          <p:nvPr/>
        </p:nvSpPr>
        <p:spPr>
          <a:xfrm rot="16200000">
            <a:off x="9194852" y="4977912"/>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3482595" y="3276786"/>
            <a:ext cx="6535638" cy="369332"/>
          </a:xfrm>
          <a:prstGeom prst="rect">
            <a:avLst/>
          </a:prstGeom>
          <a:noFill/>
        </p:spPr>
        <p:txBody>
          <a:bodyPr wrap="square" rtlCol="0">
            <a:spAutoFit/>
          </a:bodyPr>
          <a:lstStyle/>
          <a:p>
            <a:pPr algn="ctr"/>
            <a:r>
              <a:rPr lang="th-TH" dirty="0" smtClean="0">
                <a:latin typeface="TH SarabunPSK" pitchFamily="34" charset="-34"/>
                <a:ea typeface="Tahoma" panose="020B0604030504040204" pitchFamily="34" charset="0"/>
                <a:cs typeface="TH SarabunPSK" pitchFamily="34" charset="-34"/>
              </a:rPr>
              <a:t>การควบคุมห่วงโซ่อุปทาน</a:t>
            </a:r>
            <a:endParaRPr lang="en-GB" dirty="0">
              <a:latin typeface="TH SarabunPSK" pitchFamily="34" charset="-34"/>
              <a:ea typeface="Tahoma" panose="020B0604030504040204" pitchFamily="34" charset="0"/>
              <a:cs typeface="TH SarabunPSK" pitchFamily="34" charset="-34"/>
            </a:endParaRPr>
          </a:p>
        </p:txBody>
      </p:sp>
      <p:sp>
        <p:nvSpPr>
          <p:cNvPr id="21" name="TextBox 20"/>
          <p:cNvSpPr txBox="1"/>
          <p:nvPr/>
        </p:nvSpPr>
        <p:spPr>
          <a:xfrm>
            <a:off x="717102" y="3217022"/>
            <a:ext cx="2242986" cy="369332"/>
          </a:xfrm>
          <a:prstGeom prst="rect">
            <a:avLst/>
          </a:prstGeom>
          <a:noFill/>
        </p:spPr>
        <p:txBody>
          <a:bodyPr wrap="square" rtlCol="0">
            <a:spAutoFit/>
          </a:bodyPr>
          <a:lstStyle/>
          <a:p>
            <a:pPr algn="ctr"/>
            <a:r>
              <a:rPr lang="th-TH" dirty="0" smtClean="0">
                <a:latin typeface="TH SarabunPSK" pitchFamily="34" charset="-34"/>
                <a:ea typeface="Tahoma" panose="020B0604030504040204" pitchFamily="34" charset="0"/>
                <a:cs typeface="TH SarabunPSK" pitchFamily="34" charset="-34"/>
              </a:rPr>
              <a:t>การบริหารจัดการป่า</a:t>
            </a:r>
            <a:endParaRPr lang="en-GB" dirty="0">
              <a:latin typeface="TH SarabunPSK" pitchFamily="34" charset="-34"/>
              <a:ea typeface="Tahoma" panose="020B0604030504040204" pitchFamily="34" charset="0"/>
              <a:cs typeface="TH SarabunPSK" pitchFamily="34" charset="-34"/>
            </a:endParaRPr>
          </a:p>
        </p:txBody>
      </p:sp>
      <p:sp>
        <p:nvSpPr>
          <p:cNvPr id="5" name="Slide Number Placeholder 4"/>
          <p:cNvSpPr>
            <a:spLocks noGrp="1"/>
          </p:cNvSpPr>
          <p:nvPr>
            <p:ph type="sldNum" sz="quarter" idx="12"/>
          </p:nvPr>
        </p:nvSpPr>
        <p:spPr>
          <a:xfrm>
            <a:off x="9032089" y="6233098"/>
            <a:ext cx="2743200" cy="365125"/>
          </a:xfrm>
        </p:spPr>
        <p:txBody>
          <a:bodyPr/>
          <a:lstStyle/>
          <a:p>
            <a:fld id="{A4CE05BE-1510-4BF9-B87A-E3BAF5EBDA19}" type="slidenum">
              <a:rPr lang="zh-TW" altLang="en-US" smtClean="0"/>
              <a:pPr/>
              <a:t>3</a:t>
            </a:fld>
            <a:endParaRPr lang="zh-TW" altLang="en-US"/>
          </a:p>
        </p:txBody>
      </p:sp>
      <p:sp>
        <p:nvSpPr>
          <p:cNvPr id="3" name="TextBox 2"/>
          <p:cNvSpPr txBox="1"/>
          <p:nvPr/>
        </p:nvSpPr>
        <p:spPr>
          <a:xfrm>
            <a:off x="9495726" y="4997205"/>
            <a:ext cx="2279563" cy="276999"/>
          </a:xfrm>
          <a:prstGeom prst="rect">
            <a:avLst/>
          </a:prstGeom>
          <a:noFill/>
        </p:spPr>
        <p:txBody>
          <a:bodyPr wrap="square" rtlCol="0">
            <a:spAutoFit/>
          </a:bodyPr>
          <a:lstStyle/>
          <a:p>
            <a:r>
              <a:rPr lang="en-GB" sz="1200" dirty="0" smtClean="0">
                <a:solidFill>
                  <a:schemeClr val="accent5">
                    <a:lumMod val="75000"/>
                  </a:schemeClr>
                </a:solidFill>
              </a:rPr>
              <a:t>©Proforest</a:t>
            </a:r>
            <a:endParaRPr lang="en-GB" sz="1200" dirty="0">
              <a:solidFill>
                <a:schemeClr val="accent5">
                  <a:lumMod val="75000"/>
                </a:schemeClr>
              </a:solidFill>
            </a:endParaRPr>
          </a:p>
        </p:txBody>
      </p:sp>
    </p:spTree>
    <p:extLst>
      <p:ext uri="{BB962C8B-B14F-4D97-AF65-F5344CB8AC3E}">
        <p14:creationId xmlns:p14="http://schemas.microsoft.com/office/powerpoint/2010/main" val="38051371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8" y="1175656"/>
            <a:ext cx="8229600" cy="1143000"/>
          </a:xfrm>
        </p:spPr>
        <p:txBody>
          <a:bodyPr>
            <a:normAutofit/>
          </a:bodyPr>
          <a:lstStyle/>
          <a:p>
            <a:r>
              <a:rPr lang="th-TH" sz="4000" dirty="0" smtClean="0">
                <a:solidFill>
                  <a:srgbClr val="006600"/>
                </a:solidFill>
                <a:latin typeface="TH SarabunPSK" pitchFamily="34" charset="-34"/>
                <a:cs typeface="TH SarabunPSK" pitchFamily="34" charset="-34"/>
              </a:rPr>
              <a:t>องค์ประกอบการบริหารจัดการป่าไม้</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393034" y="2081048"/>
            <a:ext cx="6669918" cy="4528756"/>
          </a:xfrm>
        </p:spPr>
        <p:txBody>
          <a:bodyPr>
            <a:noAutofit/>
          </a:bodyPr>
          <a:lstStyle/>
          <a:p>
            <a:pPr>
              <a:lnSpc>
                <a:spcPct val="110000"/>
              </a:lnSpc>
            </a:pPr>
            <a:r>
              <a:rPr lang="th-TH" sz="2400" dirty="0" smtClean="0">
                <a:latin typeface="TH SarabunPSK" pitchFamily="34" charset="-34"/>
                <a:ea typeface="Tahoma" panose="020B0604030504040204" pitchFamily="34" charset="0"/>
                <a:cs typeface="TH SarabunPSK" pitchFamily="34" charset="-34"/>
              </a:rPr>
              <a:t>การบ่งชี้ที่มาของป่า</a:t>
            </a:r>
            <a:endParaRPr lang="en-GB" sz="2400" dirty="0" smtClean="0">
              <a:latin typeface="TH SarabunPSK" pitchFamily="34" charset="-34"/>
              <a:ea typeface="Tahoma" panose="020B0604030504040204" pitchFamily="34" charset="0"/>
              <a:cs typeface="TH SarabunPSK" pitchFamily="34" charset="-34"/>
            </a:endParaRPr>
          </a:p>
          <a:p>
            <a:pPr lvl="1">
              <a:lnSpc>
                <a:spcPct val="110000"/>
              </a:lnSpc>
            </a:pPr>
            <a:r>
              <a:rPr lang="th-TH" sz="2200" dirty="0" smtClean="0">
                <a:latin typeface="TH SarabunPSK" pitchFamily="34" charset="-34"/>
                <a:ea typeface="Tahoma" panose="020B0604030504040204" pitchFamily="34" charset="0"/>
                <a:cs typeface="TH SarabunPSK" pitchFamily="34" charset="-34"/>
              </a:rPr>
              <a:t>ที่ไหน</a:t>
            </a:r>
            <a:endParaRPr lang="en-GB" sz="2200" dirty="0" smtClean="0">
              <a:latin typeface="TH SarabunPSK" pitchFamily="34" charset="-34"/>
              <a:ea typeface="Tahoma" panose="020B0604030504040204" pitchFamily="34" charset="0"/>
              <a:cs typeface="TH SarabunPSK" pitchFamily="34" charset="-34"/>
            </a:endParaRPr>
          </a:p>
          <a:p>
            <a:pPr lvl="1">
              <a:lnSpc>
                <a:spcPct val="110000"/>
              </a:lnSpc>
            </a:pPr>
            <a:r>
              <a:rPr lang="th-TH" sz="2200" dirty="0" smtClean="0">
                <a:latin typeface="TH SarabunPSK" pitchFamily="34" charset="-34"/>
                <a:ea typeface="Tahoma" panose="020B0604030504040204" pitchFamily="34" charset="0"/>
                <a:cs typeface="TH SarabunPSK" pitchFamily="34" charset="-34"/>
              </a:rPr>
              <a:t>ใครเป็นเจ้าของ ใครดูแลจัดการ</a:t>
            </a:r>
            <a:endParaRPr lang="en-GB" sz="2200" dirty="0" smtClean="0">
              <a:latin typeface="TH SarabunPSK" pitchFamily="34" charset="-34"/>
              <a:ea typeface="Tahoma" panose="020B0604030504040204" pitchFamily="34" charset="0"/>
              <a:cs typeface="TH SarabunPSK" pitchFamily="34" charset="-34"/>
            </a:endParaRPr>
          </a:p>
          <a:p>
            <a:pPr>
              <a:lnSpc>
                <a:spcPct val="110000"/>
              </a:lnSpc>
            </a:pPr>
            <a:r>
              <a:rPr lang="th-TH" sz="2400" dirty="0" smtClean="0">
                <a:latin typeface="TH SarabunPSK" pitchFamily="34" charset="-34"/>
                <a:ea typeface="Tahoma" panose="020B0604030504040204" pitchFamily="34" charset="0"/>
                <a:cs typeface="TH SarabunPSK" pitchFamily="34" charset="-34"/>
              </a:rPr>
              <a:t>การทำความเข้าใจแหล่งที่มาของป่าไม้</a:t>
            </a:r>
            <a:endParaRPr lang="en-GB" sz="2400" dirty="0" smtClean="0">
              <a:latin typeface="TH SarabunPSK" pitchFamily="34" charset="-34"/>
              <a:ea typeface="Tahoma" panose="020B0604030504040204" pitchFamily="34" charset="0"/>
              <a:cs typeface="TH SarabunPSK" pitchFamily="34" charset="-34"/>
            </a:endParaRPr>
          </a:p>
          <a:p>
            <a:pPr lvl="1">
              <a:lnSpc>
                <a:spcPct val="110000"/>
              </a:lnSpc>
            </a:pPr>
            <a:r>
              <a:rPr lang="th-TH" sz="2200" dirty="0" smtClean="0">
                <a:latin typeface="TH SarabunPSK" pitchFamily="34" charset="-34"/>
                <a:ea typeface="Tahoma" panose="020B0604030504040204" pitchFamily="34" charset="0"/>
                <a:cs typeface="TH SarabunPSK" pitchFamily="34" charset="-34"/>
              </a:rPr>
              <a:t>ไม่รู้/ ไม่พึงประสงค์</a:t>
            </a:r>
            <a:endParaRPr lang="en-GB" sz="2200" dirty="0" smtClean="0">
              <a:latin typeface="TH SarabunPSK" pitchFamily="34" charset="-34"/>
              <a:ea typeface="Tahoma" panose="020B0604030504040204" pitchFamily="34" charset="0"/>
              <a:cs typeface="TH SarabunPSK" pitchFamily="34" charset="-34"/>
            </a:endParaRPr>
          </a:p>
          <a:p>
            <a:pPr lvl="1">
              <a:lnSpc>
                <a:spcPct val="110000"/>
              </a:lnSpc>
            </a:pPr>
            <a:r>
              <a:rPr lang="th-TH" sz="2200" dirty="0" smtClean="0">
                <a:latin typeface="TH SarabunPSK" pitchFamily="34" charset="-34"/>
                <a:ea typeface="Tahoma" panose="020B0604030504040204" pitchFamily="34" charset="0"/>
                <a:cs typeface="TH SarabunPSK" pitchFamily="34" charset="-34"/>
              </a:rPr>
              <a:t>รู้ที่</a:t>
            </a:r>
            <a:endParaRPr lang="en-GB" sz="2200" dirty="0" smtClean="0">
              <a:latin typeface="TH SarabunPSK" pitchFamily="34" charset="-34"/>
              <a:ea typeface="Tahoma" panose="020B0604030504040204" pitchFamily="34" charset="0"/>
              <a:cs typeface="TH SarabunPSK" pitchFamily="34" charset="-34"/>
            </a:endParaRPr>
          </a:p>
          <a:p>
            <a:pPr lvl="1">
              <a:lnSpc>
                <a:spcPct val="110000"/>
              </a:lnSpc>
            </a:pPr>
            <a:r>
              <a:rPr lang="th-TH" sz="2200" dirty="0" smtClean="0">
                <a:latin typeface="TH SarabunPSK" pitchFamily="34" charset="-34"/>
                <a:ea typeface="Tahoma" panose="020B0604030504040204" pitchFamily="34" charset="0"/>
                <a:cs typeface="TH SarabunPSK" pitchFamily="34" charset="-34"/>
              </a:rPr>
              <a:t>ถูกต้องตามกฏหมาย</a:t>
            </a:r>
            <a:endParaRPr lang="en-GB" sz="2200" dirty="0" smtClean="0">
              <a:latin typeface="TH SarabunPSK" pitchFamily="34" charset="-34"/>
              <a:ea typeface="Tahoma" panose="020B0604030504040204" pitchFamily="34" charset="0"/>
              <a:cs typeface="TH SarabunPSK" pitchFamily="34" charset="-34"/>
            </a:endParaRPr>
          </a:p>
          <a:p>
            <a:pPr lvl="1">
              <a:lnSpc>
                <a:spcPct val="110000"/>
              </a:lnSpc>
            </a:pPr>
            <a:r>
              <a:rPr lang="th-TH" sz="2200" dirty="0" smtClean="0">
                <a:latin typeface="TH SarabunPSK" pitchFamily="34" charset="-34"/>
                <a:ea typeface="Tahoma" panose="020B0604030504040204" pitchFamily="34" charset="0"/>
                <a:cs typeface="TH SarabunPSK" pitchFamily="34" charset="-34"/>
              </a:rPr>
              <a:t>การแปรรูป/กำลังดำเนินการ</a:t>
            </a:r>
            <a:endParaRPr lang="en-GB" sz="2200" dirty="0" smtClean="0">
              <a:latin typeface="TH SarabunPSK" pitchFamily="34" charset="-34"/>
              <a:ea typeface="Tahoma" panose="020B0604030504040204" pitchFamily="34" charset="0"/>
              <a:cs typeface="TH SarabunPSK" pitchFamily="34" charset="-34"/>
            </a:endParaRPr>
          </a:p>
          <a:p>
            <a:pPr lvl="1">
              <a:lnSpc>
                <a:spcPct val="110000"/>
              </a:lnSpc>
            </a:pPr>
            <a:r>
              <a:rPr lang="th-TH" sz="2200" dirty="0" smtClean="0">
                <a:latin typeface="TH SarabunPSK" pitchFamily="34" charset="-34"/>
                <a:ea typeface="Tahoma" panose="020B0604030504040204" pitchFamily="34" charset="0"/>
                <a:cs typeface="TH SarabunPSK" pitchFamily="34" charset="-34"/>
              </a:rPr>
              <a:t>ความยั่งยืน</a:t>
            </a:r>
            <a:endParaRPr lang="en-GB" sz="2200" dirty="0" smtClean="0">
              <a:latin typeface="TH SarabunPSK" pitchFamily="34" charset="-34"/>
              <a:ea typeface="Tahoma" panose="020B0604030504040204" pitchFamily="34" charset="0"/>
              <a:cs typeface="TH SarabunPSK" pitchFamily="34" charset="-34"/>
            </a:endParaRPr>
          </a:p>
          <a:p>
            <a:pPr>
              <a:lnSpc>
                <a:spcPct val="110000"/>
              </a:lnSpc>
            </a:pPr>
            <a:r>
              <a:rPr lang="th-TH" sz="2400" dirty="0" smtClean="0">
                <a:latin typeface="TH SarabunPSK" pitchFamily="34" charset="-34"/>
                <a:ea typeface="Tahoma" panose="020B0604030504040204" pitchFamily="34" charset="0"/>
                <a:cs typeface="TH SarabunPSK" pitchFamily="34" charset="-34"/>
              </a:rPr>
              <a:t>การกำหนดข้อกำหนดต้องชัดเจน</a:t>
            </a:r>
            <a:r>
              <a:rPr lang="th-TH" sz="2400" dirty="0" smtClean="0">
                <a:latin typeface="TH SarabunPSK" pitchFamily="34" charset="-34"/>
                <a:cs typeface="TH SarabunPSK" pitchFamily="34" charset="-34"/>
              </a:rPr>
              <a:t> </a:t>
            </a:r>
            <a:endParaRPr lang="en-GB" sz="2400" dirty="0" smtClean="0">
              <a:latin typeface="TH SarabunPSK" pitchFamily="34" charset="-34"/>
              <a:cs typeface="TH SarabunPSK" pitchFamily="34" charset="-34"/>
            </a:endParaRPr>
          </a:p>
          <a:p>
            <a:endParaRPr lang="en-GB" sz="2400" dirty="0">
              <a:latin typeface="TH SarabunPSK" pitchFamily="34" charset="-34"/>
              <a:cs typeface="TH SarabunPSK" pitchFamily="34" charset="-34"/>
            </a:endParaRPr>
          </a:p>
        </p:txBody>
      </p:sp>
      <p:sp>
        <p:nvSpPr>
          <p:cNvPr id="7" name="Slide Number Placeholder 6"/>
          <p:cNvSpPr>
            <a:spLocks noGrp="1"/>
          </p:cNvSpPr>
          <p:nvPr>
            <p:ph type="sldNum" sz="quarter" idx="12"/>
          </p:nvPr>
        </p:nvSpPr>
        <p:spPr/>
        <p:txBody>
          <a:bodyPr/>
          <a:lstStyle/>
          <a:p>
            <a:fld id="{A4CE05BE-1510-4BF9-B87A-E3BAF5EBDA19}" type="slidenum">
              <a:rPr lang="zh-TW" altLang="en-US" smtClean="0"/>
              <a:pPr/>
              <a:t>4</a:t>
            </a:fld>
            <a:endParaRPr lang="zh-TW" altLang="en-US"/>
          </a:p>
        </p:txBody>
      </p:sp>
      <p:pic>
        <p:nvPicPr>
          <p:cNvPr id="6" name="Picture 1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207624" y="2225227"/>
            <a:ext cx="4984376" cy="4320473"/>
          </a:xfrm>
          <a:prstGeom prst="rect">
            <a:avLst/>
          </a:prstGeom>
        </p:spPr>
      </p:pic>
    </p:spTree>
    <p:extLst>
      <p:ext uri="{BB962C8B-B14F-4D97-AF65-F5344CB8AC3E}">
        <p14:creationId xmlns:p14="http://schemas.microsoft.com/office/powerpoint/2010/main" val="20074144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1" y="1197429"/>
            <a:ext cx="8905725" cy="1143000"/>
          </a:xfrm>
        </p:spPr>
        <p:txBody>
          <a:bodyPr>
            <a:normAutofit/>
          </a:bodyPr>
          <a:lstStyle/>
          <a:p>
            <a:r>
              <a:rPr lang="th-TH" sz="4000" dirty="0" smtClean="0">
                <a:solidFill>
                  <a:srgbClr val="006600"/>
                </a:solidFill>
                <a:latin typeface="TH SarabunPSK" pitchFamily="34" charset="-34"/>
                <a:cs typeface="TH SarabunPSK" pitchFamily="34" charset="-34"/>
              </a:rPr>
              <a:t>ไม่รู้แหล่งที่มา แหล่งที่ไม่พึงประสงค์</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413658" y="2206624"/>
            <a:ext cx="6081736" cy="4442369"/>
          </a:xfrm>
        </p:spPr>
        <p:txBody>
          <a:bodyPr>
            <a:normAutofit/>
          </a:bodyPr>
          <a:lstStyle/>
          <a:p>
            <a:pPr>
              <a:lnSpc>
                <a:spcPct val="100000"/>
              </a:lnSpc>
            </a:pPr>
            <a:r>
              <a:rPr lang="th-TH" sz="3200" dirty="0" smtClean="0">
                <a:latin typeface="TH SarabunPSK" pitchFamily="34" charset="-34"/>
                <a:ea typeface="Tahoma" panose="020B0604030504040204" pitchFamily="34" charset="0"/>
                <a:cs typeface="TH SarabunPSK" pitchFamily="34" charset="-34"/>
              </a:rPr>
              <a:t>แหล่งที่ไม</a:t>
            </a:r>
            <a:r>
              <a:rPr lang="th-TH" sz="3200" dirty="0">
                <a:latin typeface="TH SarabunPSK" pitchFamily="34" charset="-34"/>
                <a:ea typeface="Tahoma" panose="020B0604030504040204" pitchFamily="34" charset="0"/>
                <a:cs typeface="TH SarabunPSK" pitchFamily="34" charset="-34"/>
              </a:rPr>
              <a:t>่</a:t>
            </a:r>
            <a:r>
              <a:rPr lang="th-TH" sz="3200" dirty="0" smtClean="0">
                <a:latin typeface="TH SarabunPSK" pitchFamily="34" charset="-34"/>
                <a:ea typeface="Tahoma" panose="020B0604030504040204" pitchFamily="34" charset="0"/>
                <a:cs typeface="TH SarabunPSK" pitchFamily="34" charset="-34"/>
              </a:rPr>
              <a:t>รู้จัก</a:t>
            </a:r>
            <a:endParaRPr lang="en-GB" sz="3200" dirty="0" smtClean="0">
              <a:latin typeface="TH SarabunPSK" pitchFamily="34" charset="-34"/>
              <a:ea typeface="Tahoma" panose="020B0604030504040204" pitchFamily="34" charset="0"/>
              <a:cs typeface="TH SarabunPSK" pitchFamily="34" charset="-34"/>
            </a:endParaRPr>
          </a:p>
          <a:p>
            <a:pPr lvl="1">
              <a:lnSpc>
                <a:spcPct val="100000"/>
              </a:lnSpc>
            </a:pPr>
            <a:r>
              <a:rPr lang="th-TH" sz="3200" dirty="0" smtClean="0">
                <a:latin typeface="TH SarabunPSK" pitchFamily="34" charset="-34"/>
                <a:ea typeface="Tahoma" panose="020B0604030504040204" pitchFamily="34" charset="0"/>
                <a:cs typeface="TH SarabunPSK" pitchFamily="34" charset="-34"/>
              </a:rPr>
              <a:t>ติดตามไม่ได้</a:t>
            </a:r>
            <a:endParaRPr lang="en-GB" sz="3200" dirty="0" smtClean="0">
              <a:latin typeface="TH SarabunPSK" pitchFamily="34" charset="-34"/>
              <a:ea typeface="Tahoma" panose="020B0604030504040204" pitchFamily="34" charset="0"/>
              <a:cs typeface="TH SarabunPSK" pitchFamily="34" charset="-34"/>
            </a:endParaRPr>
          </a:p>
          <a:p>
            <a:pPr>
              <a:lnSpc>
                <a:spcPct val="100000"/>
              </a:lnSpc>
            </a:pPr>
            <a:r>
              <a:rPr lang="th-TH" sz="3200" dirty="0" smtClean="0">
                <a:latin typeface="TH SarabunPSK" pitchFamily="34" charset="-34"/>
                <a:ea typeface="Tahoma" panose="020B0604030504040204" pitchFamily="34" charset="0"/>
                <a:cs typeface="TH SarabunPSK" pitchFamily="34" charset="-34"/>
              </a:rPr>
              <a:t>แหล่งที่ไม่ต้องการ</a:t>
            </a:r>
            <a:endParaRPr lang="en-GB" sz="3200" dirty="0" smtClean="0">
              <a:latin typeface="TH SarabunPSK" pitchFamily="34" charset="-34"/>
              <a:ea typeface="Tahoma" panose="020B0604030504040204" pitchFamily="34" charset="0"/>
              <a:cs typeface="TH SarabunPSK" pitchFamily="34" charset="-34"/>
            </a:endParaRPr>
          </a:p>
          <a:p>
            <a:pPr lvl="1">
              <a:lnSpc>
                <a:spcPct val="100000"/>
              </a:lnSpc>
            </a:pPr>
            <a:r>
              <a:rPr lang="th-TH" sz="3200" dirty="0" smtClean="0">
                <a:latin typeface="TH SarabunPSK" pitchFamily="34" charset="-34"/>
                <a:ea typeface="Tahoma" panose="020B0604030504040204" pitchFamily="34" charset="0"/>
                <a:cs typeface="TH SarabunPSK" pitchFamily="34" charset="-34"/>
              </a:rPr>
              <a:t>อาจติดตามได้</a:t>
            </a:r>
            <a:r>
              <a:rPr lang="en-GB" sz="3200" dirty="0" smtClean="0">
                <a:latin typeface="TH SarabunPSK" pitchFamily="34" charset="-34"/>
                <a:ea typeface="Tahoma" panose="020B0604030504040204" pitchFamily="34" charset="0"/>
                <a:cs typeface="TH SarabunPSK" pitchFamily="34" charset="-34"/>
              </a:rPr>
              <a:t>/</a:t>
            </a:r>
            <a:r>
              <a:rPr lang="th-TH" sz="3200" dirty="0" smtClean="0">
                <a:latin typeface="TH SarabunPSK" pitchFamily="34" charset="-34"/>
                <a:ea typeface="Tahoma" panose="020B0604030504040204" pitchFamily="34" charset="0"/>
                <a:cs typeface="TH SarabunPSK" pitchFamily="34" charset="-34"/>
              </a:rPr>
              <a:t>รู้</a:t>
            </a:r>
            <a:endParaRPr lang="en-GB" sz="3200" dirty="0" smtClean="0">
              <a:latin typeface="TH SarabunPSK" pitchFamily="34" charset="-34"/>
              <a:ea typeface="Tahoma" panose="020B0604030504040204" pitchFamily="34" charset="0"/>
              <a:cs typeface="TH SarabunPSK" pitchFamily="34" charset="-34"/>
            </a:endParaRPr>
          </a:p>
          <a:p>
            <a:pPr lvl="1">
              <a:lnSpc>
                <a:spcPct val="100000"/>
              </a:lnSpc>
            </a:pPr>
            <a:r>
              <a:rPr lang="th-TH" sz="3200" dirty="0" smtClean="0">
                <a:latin typeface="TH SarabunPSK" pitchFamily="34" charset="-34"/>
                <a:ea typeface="Tahoma" panose="020B0604030504040204" pitchFamily="34" charset="0"/>
                <a:cs typeface="TH SarabunPSK" pitchFamily="34" charset="-34"/>
              </a:rPr>
              <a:t>แหล่งที่มาไม่เป็นไปตามข้อกำหนด เช่น ไม้ที่มีปัญหาอยู่</a:t>
            </a:r>
            <a:endParaRPr lang="en-US" sz="3200" dirty="0" smtClean="0">
              <a:latin typeface="TH SarabunPSK" pitchFamily="34" charset="-34"/>
              <a:ea typeface="Tahoma" panose="020B0604030504040204" pitchFamily="34" charset="0"/>
              <a:cs typeface="TH SarabunPSK" pitchFamily="34" charset="-34"/>
            </a:endParaRPr>
          </a:p>
          <a:p>
            <a:endParaRPr lang="en-GB" sz="3200" dirty="0">
              <a:latin typeface="TH SarabunPSK" pitchFamily="34" charset="-34"/>
              <a:cs typeface="TH SarabunPSK" pitchFamily="34" charset="-34"/>
            </a:endParaRPr>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5</a:t>
            </a:fld>
            <a:endParaRPr lang="zh-TW" altLang="en-US"/>
          </a:p>
        </p:txBody>
      </p:sp>
      <p:pic>
        <p:nvPicPr>
          <p:cNvPr id="6"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741" y="2213887"/>
            <a:ext cx="5522259" cy="4136059"/>
          </a:xfrm>
          <a:prstGeom prst="rect">
            <a:avLst/>
          </a:prstGeom>
        </p:spPr>
      </p:pic>
    </p:spTree>
    <p:extLst>
      <p:ext uri="{BB962C8B-B14F-4D97-AF65-F5344CB8AC3E}">
        <p14:creationId xmlns:p14="http://schemas.microsoft.com/office/powerpoint/2010/main" val="35154397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376" y="1371600"/>
            <a:ext cx="11618263" cy="600891"/>
          </a:xfrm>
        </p:spPr>
        <p:txBody>
          <a:bodyPr>
            <a:noAutofit/>
          </a:bodyPr>
          <a:lstStyle/>
          <a:p>
            <a:r>
              <a:rPr lang="th-TH" sz="4000" dirty="0" smtClean="0">
                <a:solidFill>
                  <a:srgbClr val="006600"/>
                </a:solidFill>
                <a:latin typeface="TH SarabunPSK" pitchFamily="34" charset="-34"/>
                <a:cs typeface="TH SarabunPSK" pitchFamily="34" charset="-34"/>
              </a:rPr>
              <a:t>รู้แหล่งที่มา</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360377" y="2063931"/>
            <a:ext cx="6336258" cy="4668657"/>
          </a:xfrm>
        </p:spPr>
        <p:txBody>
          <a:bodyPr>
            <a:normAutofit/>
          </a:bodyPr>
          <a:lstStyle/>
          <a:p>
            <a:pPr>
              <a:lnSpc>
                <a:spcPct val="100000"/>
              </a:lnSpc>
            </a:pPr>
            <a:r>
              <a:rPr lang="th-TH" sz="3200" dirty="0" smtClean="0">
                <a:latin typeface="TH SarabunPSK" pitchFamily="34" charset="-34"/>
                <a:ea typeface="Tahoma" panose="020B0604030504040204" pitchFamily="34" charset="0"/>
                <a:cs typeface="TH SarabunPSK" pitchFamily="34" charset="-34"/>
              </a:rPr>
              <a:t>รู้แหล่งที่มา</a:t>
            </a:r>
            <a:endParaRPr lang="en-GB" sz="3200" dirty="0" smtClean="0">
              <a:latin typeface="TH SarabunPSK" pitchFamily="34" charset="-34"/>
              <a:ea typeface="Tahoma" panose="020B0604030504040204" pitchFamily="34" charset="0"/>
              <a:cs typeface="TH SarabunPSK" pitchFamily="34" charset="-34"/>
            </a:endParaRPr>
          </a:p>
          <a:p>
            <a:pPr lvl="1">
              <a:lnSpc>
                <a:spcPct val="100000"/>
              </a:lnSpc>
            </a:pPr>
            <a:r>
              <a:rPr lang="th-TH" sz="3200" dirty="0" smtClean="0">
                <a:latin typeface="TH SarabunPSK" pitchFamily="34" charset="-34"/>
                <a:ea typeface="Tahoma" panose="020B0604030504040204" pitchFamily="34" charset="0"/>
                <a:cs typeface="TH SarabunPSK" pitchFamily="34" charset="-34"/>
              </a:rPr>
              <a:t>ระบุแหล่งที่มาได้</a:t>
            </a:r>
            <a:endParaRPr lang="en-GB" sz="3200" dirty="0" smtClean="0">
              <a:latin typeface="TH SarabunPSK" pitchFamily="34" charset="-34"/>
              <a:ea typeface="Tahoma" panose="020B0604030504040204" pitchFamily="34" charset="0"/>
              <a:cs typeface="TH SarabunPSK" pitchFamily="34" charset="-34"/>
            </a:endParaRPr>
          </a:p>
          <a:p>
            <a:pPr lvl="2">
              <a:lnSpc>
                <a:spcPct val="100000"/>
              </a:lnSpc>
            </a:pPr>
            <a:r>
              <a:rPr lang="th-TH" sz="3200" dirty="0" smtClean="0">
                <a:latin typeface="TH SarabunPSK" pitchFamily="34" charset="-34"/>
                <a:ea typeface="Tahoma" panose="020B0604030504040204" pitchFamily="34" charset="0"/>
                <a:cs typeface="TH SarabunPSK" pitchFamily="34" charset="-34"/>
              </a:rPr>
              <a:t>ความเสี่ยงน้อย</a:t>
            </a:r>
            <a:r>
              <a:rPr lang="en-GB" sz="3200" dirty="0" smtClean="0">
                <a:latin typeface="TH SarabunPSK" pitchFamily="34" charset="-34"/>
                <a:ea typeface="Tahoma" panose="020B0604030504040204" pitchFamily="34" charset="0"/>
                <a:cs typeface="TH SarabunPSK" pitchFamily="34" charset="-34"/>
              </a:rPr>
              <a:t>: </a:t>
            </a:r>
            <a:r>
              <a:rPr lang="th-TH" sz="3200" dirty="0" smtClean="0">
                <a:latin typeface="TH SarabunPSK" pitchFamily="34" charset="-34"/>
                <a:ea typeface="Tahoma" panose="020B0604030504040204" pitchFamily="34" charset="0"/>
                <a:cs typeface="TH SarabunPSK" pitchFamily="34" charset="-34"/>
              </a:rPr>
              <a:t>ในระดับท้องถิ่น</a:t>
            </a:r>
            <a:endParaRPr lang="en-GB" sz="3200" dirty="0" smtClean="0">
              <a:latin typeface="TH SarabunPSK" pitchFamily="34" charset="-34"/>
              <a:ea typeface="Tahoma" panose="020B0604030504040204" pitchFamily="34" charset="0"/>
              <a:cs typeface="TH SarabunPSK" pitchFamily="34" charset="-34"/>
            </a:endParaRPr>
          </a:p>
          <a:p>
            <a:pPr lvl="2">
              <a:lnSpc>
                <a:spcPct val="100000"/>
              </a:lnSpc>
            </a:pPr>
            <a:r>
              <a:rPr lang="th-TH" sz="3200" dirty="0" smtClean="0">
                <a:latin typeface="TH SarabunPSK" pitchFamily="34" charset="-34"/>
                <a:ea typeface="Tahoma" panose="020B0604030504040204" pitchFamily="34" charset="0"/>
                <a:cs typeface="TH SarabunPSK" pitchFamily="34" charset="-34"/>
              </a:rPr>
              <a:t>ความเสี่ยงสูง</a:t>
            </a:r>
            <a:r>
              <a:rPr lang="en-GB" sz="3200" dirty="0" smtClean="0">
                <a:latin typeface="TH SarabunPSK" pitchFamily="34" charset="-34"/>
                <a:ea typeface="Tahoma" panose="020B0604030504040204" pitchFamily="34" charset="0"/>
                <a:cs typeface="TH SarabunPSK" pitchFamily="34" charset="-34"/>
              </a:rPr>
              <a:t>: </a:t>
            </a:r>
            <a:r>
              <a:rPr lang="th-TH" sz="3200" dirty="0" smtClean="0">
                <a:latin typeface="TH SarabunPSK" pitchFamily="34" charset="-34"/>
                <a:cs typeface="TH SarabunPSK" pitchFamily="34" charset="-34"/>
              </a:rPr>
              <a:t>หน่วยบริหารจัดการป่าไม้ (</a:t>
            </a:r>
            <a:r>
              <a:rPr lang="en-GB" sz="3200" dirty="0" smtClean="0">
                <a:latin typeface="TH SarabunPSK" pitchFamily="34" charset="-34"/>
                <a:cs typeface="TH SarabunPSK" pitchFamily="34" charset="-34"/>
              </a:rPr>
              <a:t>Forest Management Unit</a:t>
            </a:r>
            <a:r>
              <a:rPr lang="th-TH" sz="3200" dirty="0" smtClean="0">
                <a:latin typeface="TH SarabunPSK" pitchFamily="34" charset="-34"/>
                <a:cs typeface="TH SarabunPSK" pitchFamily="34" charset="-34"/>
              </a:rPr>
              <a:t> </a:t>
            </a:r>
            <a:r>
              <a:rPr lang="en-US" sz="3200" dirty="0" smtClean="0">
                <a:latin typeface="TH SarabunPSK" pitchFamily="34" charset="-34"/>
                <a:cs typeface="TH SarabunPSK" pitchFamily="34" charset="-34"/>
              </a:rPr>
              <a:t>: </a:t>
            </a:r>
            <a:r>
              <a:rPr lang="en-GB" sz="3200" dirty="0" smtClean="0">
                <a:latin typeface="TH SarabunPSK" pitchFamily="34" charset="-34"/>
                <a:ea typeface="Tahoma" panose="020B0604030504040204" pitchFamily="34" charset="0"/>
                <a:cs typeface="TH SarabunPSK" pitchFamily="34" charset="-34"/>
              </a:rPr>
              <a:t>FMU)</a:t>
            </a:r>
          </a:p>
          <a:p>
            <a:pPr lvl="1">
              <a:lnSpc>
                <a:spcPct val="100000"/>
              </a:lnSpc>
            </a:pPr>
            <a:r>
              <a:rPr lang="th-TH" sz="3200" dirty="0" smtClean="0">
                <a:latin typeface="TH SarabunPSK" pitchFamily="34" charset="-34"/>
                <a:ea typeface="Tahoma" panose="020B0604030504040204" pitchFamily="34" charset="0"/>
                <a:cs typeface="TH SarabunPSK" pitchFamily="34" charset="-34"/>
              </a:rPr>
              <a:t>ลักษณะทั้งหมดห่วงโซ่อุปทาน</a:t>
            </a:r>
            <a:endParaRPr lang="en-GB" sz="3200" dirty="0" smtClean="0">
              <a:latin typeface="TH SarabunPSK" pitchFamily="34" charset="-34"/>
              <a:ea typeface="Tahoma" panose="020B0604030504040204" pitchFamily="34" charset="0"/>
              <a:cs typeface="TH SarabunPSK" pitchFamily="34" charset="-34"/>
            </a:endParaRPr>
          </a:p>
          <a:p>
            <a:pPr lvl="1">
              <a:lnSpc>
                <a:spcPct val="100000"/>
              </a:lnSpc>
            </a:pPr>
            <a:r>
              <a:rPr lang="th-TH" sz="3200" dirty="0" smtClean="0">
                <a:latin typeface="TH SarabunPSK" pitchFamily="34" charset="-34"/>
                <a:ea typeface="Tahoma" panose="020B0604030504040204" pitchFamily="34" charset="0"/>
                <a:cs typeface="TH SarabunPSK" pitchFamily="34" charset="-34"/>
              </a:rPr>
              <a:t>ย้อนกลับไปยังแหล่งของป่าไม้ได้</a:t>
            </a:r>
            <a:endParaRPr lang="en-GB" sz="3200" dirty="0" smtClean="0">
              <a:latin typeface="TH SarabunPSK" pitchFamily="34" charset="-34"/>
              <a:ea typeface="Tahoma" panose="020B0604030504040204" pitchFamily="34" charset="0"/>
              <a:cs typeface="TH SarabunPSK" pitchFamily="34" charset="-34"/>
            </a:endParaRPr>
          </a:p>
          <a:p>
            <a:pPr lvl="1">
              <a:lnSpc>
                <a:spcPct val="100000"/>
              </a:lnSpc>
            </a:pPr>
            <a:r>
              <a:rPr lang="th-TH" sz="3200" dirty="0" smtClean="0">
                <a:latin typeface="TH SarabunPSK" pitchFamily="34" charset="-34"/>
                <a:ea typeface="Tahoma" panose="020B0604030504040204" pitchFamily="34" charset="0"/>
                <a:cs typeface="TH SarabunPSK" pitchFamily="34" charset="-34"/>
              </a:rPr>
              <a:t>ไม้มีข้อมูลที่มีปัญหา</a:t>
            </a:r>
            <a:endParaRPr lang="en-US" sz="3200" dirty="0" smtClean="0">
              <a:latin typeface="TH SarabunPSK" pitchFamily="34" charset="-34"/>
              <a:ea typeface="Tahoma" panose="020B0604030504040204" pitchFamily="34" charset="0"/>
              <a:cs typeface="TH SarabunPSK" pitchFamily="34" charset="-34"/>
            </a:endParaRPr>
          </a:p>
          <a:p>
            <a:endParaRPr lang="en-GB" sz="3200" dirty="0">
              <a:latin typeface="TH SarabunPSK" pitchFamily="34" charset="-34"/>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6</a:t>
            </a:fld>
            <a:endParaRPr lang="zh-TW" altLang="en-US"/>
          </a:p>
        </p:txBody>
      </p:sp>
      <p:pic>
        <p:nvPicPr>
          <p:cNvPr id="6" name="Picture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96635" y="2206625"/>
            <a:ext cx="5495365" cy="4099185"/>
          </a:xfrm>
          <a:prstGeom prst="rect">
            <a:avLst/>
          </a:prstGeom>
        </p:spPr>
      </p:pic>
    </p:spTree>
    <p:extLst>
      <p:ext uri="{BB962C8B-B14F-4D97-AF65-F5344CB8AC3E}">
        <p14:creationId xmlns:p14="http://schemas.microsoft.com/office/powerpoint/2010/main" val="5016153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5" y="1164771"/>
            <a:ext cx="11485554" cy="1143000"/>
          </a:xfrm>
        </p:spPr>
        <p:txBody>
          <a:bodyPr>
            <a:normAutofit/>
          </a:bodyPr>
          <a:lstStyle/>
          <a:p>
            <a:r>
              <a:rPr lang="th-TH" sz="4000" dirty="0" smtClean="0">
                <a:solidFill>
                  <a:srgbClr val="006600"/>
                </a:solidFill>
                <a:latin typeface="TH SarabunPSK" pitchFamily="34" charset="-34"/>
                <a:cs typeface="TH SarabunPSK" pitchFamily="34" charset="-34"/>
              </a:rPr>
              <a:t>ทำไมต้องทำให้ถูกต้องตามกฎหมาย?</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370115" y="2149475"/>
            <a:ext cx="11504022" cy="2028387"/>
          </a:xfrm>
        </p:spPr>
        <p:txBody>
          <a:bodyPr>
            <a:noAutofit/>
          </a:bodyPr>
          <a:lstStyle/>
          <a:p>
            <a:pPr>
              <a:lnSpc>
                <a:spcPct val="100000"/>
              </a:lnSpc>
            </a:pPr>
            <a:r>
              <a:rPr lang="th-TH" sz="2600" dirty="0" smtClean="0">
                <a:latin typeface="TH SarabunPSK" pitchFamily="34" charset="-34"/>
                <a:ea typeface="Tahoma" panose="020B0604030504040204" pitchFamily="34" charset="0"/>
                <a:cs typeface="TH SarabunPSK" pitchFamily="34" charset="-34"/>
              </a:rPr>
              <a:t>ไม้เถื่อนทำลายเศรษฐกิจ สังคม สิ่งแวดล้อม</a:t>
            </a:r>
            <a:endParaRPr lang="en-GB" sz="2600" dirty="0">
              <a:latin typeface="TH SarabunPSK" pitchFamily="34" charset="-34"/>
              <a:ea typeface="Tahoma" panose="020B0604030504040204" pitchFamily="34" charset="0"/>
              <a:cs typeface="TH SarabunPSK" pitchFamily="34" charset="-34"/>
            </a:endParaRPr>
          </a:p>
          <a:p>
            <a:pPr>
              <a:lnSpc>
                <a:spcPct val="100000"/>
              </a:lnSpc>
            </a:pPr>
            <a:r>
              <a:rPr lang="th-TH" sz="2600" dirty="0" smtClean="0">
                <a:latin typeface="TH SarabunPSK" pitchFamily="34" charset="-34"/>
                <a:ea typeface="Tahoma" panose="020B0604030504040204" pitchFamily="34" charset="0"/>
                <a:cs typeface="TH SarabunPSK" pitchFamily="34" charset="-34"/>
              </a:rPr>
              <a:t>ความถูกต้องตามกฎหมายเป็นองค์ประกอบสำคัญอันดับแรกของ</a:t>
            </a:r>
            <a:r>
              <a:rPr lang="th-TH" sz="2600" dirty="0" smtClean="0">
                <a:latin typeface="TH SarabunPSK" pitchFamily="34" charset="-34"/>
                <a:cs typeface="TH SarabunPSK" pitchFamily="34" charset="-34"/>
              </a:rPr>
              <a:t> การบริหารจัดการป่าไม้อย่างยั่งยืน (</a:t>
            </a:r>
            <a:r>
              <a:rPr lang="en-GB" sz="2600" dirty="0" smtClean="0">
                <a:latin typeface="TH SarabunPSK" pitchFamily="34" charset="-34"/>
                <a:cs typeface="TH SarabunPSK" pitchFamily="34" charset="-34"/>
              </a:rPr>
              <a:t>Sustainable Forest Management</a:t>
            </a:r>
            <a:r>
              <a:rPr lang="en-US" sz="2600" dirty="0" smtClean="0">
                <a:latin typeface="TH SarabunPSK" pitchFamily="34" charset="-34"/>
                <a:cs typeface="TH SarabunPSK" pitchFamily="34" charset="-34"/>
              </a:rPr>
              <a:t>:</a:t>
            </a:r>
            <a:r>
              <a:rPr lang="th-TH" sz="2600" dirty="0" smtClean="0">
                <a:latin typeface="TH SarabunPSK" pitchFamily="34" charset="-34"/>
                <a:ea typeface="Tahoma" panose="020B0604030504040204" pitchFamily="34" charset="0"/>
                <a:cs typeface="TH SarabunPSK" pitchFamily="34" charset="-34"/>
              </a:rPr>
              <a:t> </a:t>
            </a:r>
            <a:r>
              <a:rPr lang="en-GB" sz="2600" dirty="0" smtClean="0">
                <a:latin typeface="TH SarabunPSK" pitchFamily="34" charset="-34"/>
                <a:ea typeface="Tahoma" panose="020B0604030504040204" pitchFamily="34" charset="0"/>
                <a:cs typeface="TH SarabunPSK" pitchFamily="34" charset="-34"/>
              </a:rPr>
              <a:t>SFM)</a:t>
            </a:r>
            <a:endParaRPr lang="en-GB" sz="2600" dirty="0">
              <a:latin typeface="TH SarabunPSK" pitchFamily="34" charset="-34"/>
              <a:ea typeface="Tahoma" panose="020B0604030504040204" pitchFamily="34" charset="0"/>
              <a:cs typeface="TH SarabunPSK" pitchFamily="34" charset="-34"/>
            </a:endParaRPr>
          </a:p>
          <a:p>
            <a:pPr>
              <a:lnSpc>
                <a:spcPct val="100000"/>
              </a:lnSpc>
            </a:pPr>
            <a:r>
              <a:rPr lang="th-TH" sz="2600" dirty="0" smtClean="0">
                <a:latin typeface="TH SarabunPSK" pitchFamily="34" charset="-34"/>
                <a:ea typeface="Tahoma" panose="020B0604030504040204" pitchFamily="34" charset="0"/>
                <a:cs typeface="TH SarabunPSK" pitchFamily="34" charset="-34"/>
              </a:rPr>
              <a:t>ช่องว่างระหว่างการบริหารในปัจจุบันกับ</a:t>
            </a:r>
            <a:r>
              <a:rPr lang="th-TH" sz="2600" dirty="0" smtClean="0">
                <a:latin typeface="TH SarabunPSK" pitchFamily="34" charset="-34"/>
                <a:cs typeface="TH SarabunPSK" pitchFamily="34" charset="-34"/>
              </a:rPr>
              <a:t>การบริหารจัดการป่าไม้อย่างยั่งยืน (</a:t>
            </a:r>
            <a:r>
              <a:rPr lang="en-GB" sz="2600" dirty="0" smtClean="0">
                <a:latin typeface="TH SarabunPSK" pitchFamily="34" charset="-34"/>
                <a:ea typeface="Tahoma" panose="020B0604030504040204" pitchFamily="34" charset="0"/>
                <a:cs typeface="TH SarabunPSK" pitchFamily="34" charset="-34"/>
              </a:rPr>
              <a:t>SFM)</a:t>
            </a:r>
            <a:endParaRPr lang="en-GB" sz="2600" dirty="0">
              <a:latin typeface="TH SarabunPSK" pitchFamily="34" charset="-34"/>
              <a:cs typeface="TH SarabunPSK" pitchFamily="34" charset="-34"/>
            </a:endParaRPr>
          </a:p>
        </p:txBody>
      </p:sp>
      <p:sp>
        <p:nvSpPr>
          <p:cNvPr id="6" name="Slide Number Placeholder 5"/>
          <p:cNvSpPr>
            <a:spLocks noGrp="1"/>
          </p:cNvSpPr>
          <p:nvPr>
            <p:ph type="sldNum" sz="quarter" idx="12"/>
          </p:nvPr>
        </p:nvSpPr>
        <p:spPr/>
        <p:txBody>
          <a:bodyPr/>
          <a:lstStyle/>
          <a:p>
            <a:fld id="{A4CE05BE-1510-4BF9-B87A-E3BAF5EBDA19}" type="slidenum">
              <a:rPr lang="zh-TW" altLang="en-US" smtClean="0"/>
              <a:pPr/>
              <a:t>7</a:t>
            </a:fld>
            <a:endParaRPr lang="zh-TW" altLang="en-US"/>
          </a:p>
        </p:txBody>
      </p:sp>
      <p:pic>
        <p:nvPicPr>
          <p:cNvPr id="7" name="Picture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70115" y="4400550"/>
            <a:ext cx="9334500" cy="2457450"/>
          </a:xfrm>
          <a:prstGeom prst="rect">
            <a:avLst/>
          </a:prstGeom>
        </p:spPr>
      </p:pic>
    </p:spTree>
    <p:extLst>
      <p:ext uri="{BB962C8B-B14F-4D97-AF65-F5344CB8AC3E}">
        <p14:creationId xmlns:p14="http://schemas.microsoft.com/office/powerpoint/2010/main" val="19089045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772" y="1175657"/>
            <a:ext cx="8229600" cy="1143000"/>
          </a:xfrm>
        </p:spPr>
        <p:txBody>
          <a:bodyPr>
            <a:normAutofit/>
          </a:bodyPr>
          <a:lstStyle/>
          <a:p>
            <a:r>
              <a:rPr lang="th-TH" sz="4000" dirty="0" smtClean="0">
                <a:solidFill>
                  <a:srgbClr val="006600"/>
                </a:solidFill>
                <a:latin typeface="TH SarabunPSK" pitchFamily="34" charset="-34"/>
                <a:cs typeface="TH SarabunPSK" pitchFamily="34" charset="-34"/>
              </a:rPr>
              <a:t>หลักการเบื้องต้น</a:t>
            </a:r>
            <a:endParaRPr lang="en-GB" sz="4000" dirty="0">
              <a:solidFill>
                <a:srgbClr val="006600"/>
              </a:solidFill>
              <a:latin typeface="TH SarabunPSK" pitchFamily="34" charset="-34"/>
              <a:cs typeface="TH SarabunPSK" pitchFamily="34" charset="-34"/>
            </a:endParaRPr>
          </a:p>
        </p:txBody>
      </p:sp>
      <p:sp>
        <p:nvSpPr>
          <p:cNvPr id="3" name="Content Placeholder 2"/>
          <p:cNvSpPr>
            <a:spLocks noGrp="1"/>
          </p:cNvSpPr>
          <p:nvPr>
            <p:ph idx="1"/>
          </p:nvPr>
        </p:nvSpPr>
        <p:spPr>
          <a:xfrm>
            <a:off x="402772" y="2206625"/>
            <a:ext cx="11549742" cy="4525963"/>
          </a:xfrm>
        </p:spPr>
        <p:txBody>
          <a:bodyPr>
            <a:normAutofit/>
          </a:bodyPr>
          <a:lstStyle/>
          <a:p>
            <a:pPr>
              <a:lnSpc>
                <a:spcPct val="100000"/>
              </a:lnSpc>
            </a:pPr>
            <a:r>
              <a:rPr lang="th-TH" sz="3200" dirty="0" smtClean="0">
                <a:latin typeface="TH SarabunPSK" pitchFamily="34" charset="-34"/>
                <a:ea typeface="Tahoma" panose="020B0604030504040204" pitchFamily="34" charset="0"/>
                <a:cs typeface="TH SarabunPSK" pitchFamily="34" charset="-34"/>
              </a:rPr>
              <a:t>ขั้นตอนการทำ </a:t>
            </a:r>
            <a:r>
              <a:rPr lang="th-TH" sz="3200" dirty="0" smtClean="0">
                <a:latin typeface="TH SarabunPSK" pitchFamily="34" charset="-34"/>
                <a:cs typeface="TH SarabunPSK" pitchFamily="34" charset="-34"/>
              </a:rPr>
              <a:t>ข้อตกลงการเป็นภาคีหุ้นส่วนแบบสมัครใจ (</a:t>
            </a:r>
            <a:r>
              <a:rPr lang="fr-FR" sz="3200" dirty="0" err="1" smtClean="0">
                <a:latin typeface="TH SarabunPSK" pitchFamily="34" charset="-34"/>
                <a:cs typeface="TH SarabunPSK" pitchFamily="34" charset="-34"/>
              </a:rPr>
              <a:t>Voluntary</a:t>
            </a:r>
            <a:r>
              <a:rPr lang="fr-FR" sz="3200" dirty="0" smtClean="0">
                <a:latin typeface="TH SarabunPSK" pitchFamily="34" charset="-34"/>
                <a:cs typeface="TH SarabunPSK" pitchFamily="34" charset="-34"/>
              </a:rPr>
              <a:t> </a:t>
            </a:r>
            <a:r>
              <a:rPr lang="fr-FR" sz="3200" dirty="0" err="1" smtClean="0">
                <a:latin typeface="TH SarabunPSK" pitchFamily="34" charset="-34"/>
                <a:cs typeface="TH SarabunPSK" pitchFamily="34" charset="-34"/>
              </a:rPr>
              <a:t>Partnersh</a:t>
            </a:r>
            <a:r>
              <a:rPr lang="en-GB" sz="3200" dirty="0" err="1" smtClean="0">
                <a:latin typeface="TH SarabunPSK" pitchFamily="34" charset="-34"/>
                <a:cs typeface="TH SarabunPSK" pitchFamily="34" charset="-34"/>
              </a:rPr>
              <a:t>ip</a:t>
            </a:r>
            <a:r>
              <a:rPr lang="en-GB" sz="3200" dirty="0" smtClean="0">
                <a:latin typeface="TH SarabunPSK" pitchFamily="34" charset="-34"/>
                <a:cs typeface="TH SarabunPSK" pitchFamily="34" charset="-34"/>
              </a:rPr>
              <a:t> Agreement</a:t>
            </a:r>
            <a:r>
              <a:rPr lang="en-US" sz="3200" dirty="0" smtClean="0">
                <a:latin typeface="TH SarabunPSK" pitchFamily="34" charset="-34"/>
                <a:cs typeface="TH SarabunPSK" pitchFamily="34" charset="-34"/>
              </a:rPr>
              <a:t>: VPA</a:t>
            </a:r>
            <a:r>
              <a:rPr lang="th-TH" sz="3200" dirty="0" smtClean="0">
                <a:latin typeface="TH SarabunPSK" pitchFamily="34" charset="-34"/>
                <a:cs typeface="TH SarabunPSK" pitchFamily="34" charset="-34"/>
              </a:rPr>
              <a:t>)</a:t>
            </a:r>
            <a:r>
              <a:rPr lang="en-US" sz="3200" dirty="0" smtClean="0">
                <a:latin typeface="TH SarabunPSK" pitchFamily="34" charset="-34"/>
                <a:ea typeface="Tahoma" panose="020B0604030504040204" pitchFamily="34" charset="0"/>
                <a:cs typeface="TH SarabunPSK" pitchFamily="34" charset="-34"/>
              </a:rPr>
              <a:t> </a:t>
            </a:r>
            <a:r>
              <a:rPr lang="th-TH" sz="3200" dirty="0" smtClean="0">
                <a:latin typeface="TH SarabunPSK" pitchFamily="34" charset="-34"/>
                <a:ea typeface="Tahoma" panose="020B0604030504040204" pitchFamily="34" charset="0"/>
                <a:cs typeface="TH SarabunPSK" pitchFamily="34" charset="-34"/>
              </a:rPr>
              <a:t>รวมการกำหนดคำนิยามความถูกต้องตามกฎหมาย</a:t>
            </a:r>
            <a:endParaRPr lang="en-GB" sz="3200" dirty="0" smtClean="0">
              <a:latin typeface="TH SarabunPSK" pitchFamily="34" charset="-34"/>
              <a:ea typeface="Tahoma" panose="020B0604030504040204" pitchFamily="34" charset="0"/>
              <a:cs typeface="TH SarabunPSK" pitchFamily="34" charset="-34"/>
            </a:endParaRPr>
          </a:p>
          <a:p>
            <a:pPr lvl="1">
              <a:lnSpc>
                <a:spcPct val="100000"/>
              </a:lnSpc>
            </a:pPr>
            <a:r>
              <a:rPr lang="th-TH" sz="2800" dirty="0" smtClean="0">
                <a:latin typeface="TH SarabunPSK" pitchFamily="34" charset="-34"/>
                <a:ea typeface="Tahoma" panose="020B0604030504040204" pitchFamily="34" charset="0"/>
                <a:cs typeface="TH SarabunPSK" pitchFamily="34" charset="-34"/>
              </a:rPr>
              <a:t>แต่ละประเทศมีกฎหมายของตนเอง</a:t>
            </a:r>
            <a:endParaRPr lang="en-GB" sz="2800" dirty="0">
              <a:latin typeface="TH SarabunPSK" pitchFamily="34" charset="-34"/>
              <a:ea typeface="Tahoma" panose="020B0604030504040204" pitchFamily="34" charset="0"/>
              <a:cs typeface="TH SarabunPSK" pitchFamily="34" charset="-34"/>
            </a:endParaRPr>
          </a:p>
          <a:p>
            <a:pPr lvl="1">
              <a:lnSpc>
                <a:spcPct val="100000"/>
              </a:lnSpc>
            </a:pPr>
            <a:r>
              <a:rPr lang="th-TH" sz="2800" dirty="0" smtClean="0">
                <a:latin typeface="TH SarabunPSK" pitchFamily="34" charset="-34"/>
                <a:ea typeface="Tahoma" panose="020B0604030504040204" pitchFamily="34" charset="0"/>
                <a:cs typeface="TH SarabunPSK" pitchFamily="34" charset="-34"/>
              </a:rPr>
              <a:t>ผู้มีส่วนได้ส่วนเสียได้เข้าร่วมร่างขั้นตอนการกำหนดข้อกฎหมายและมีประชามติ</a:t>
            </a:r>
            <a:endParaRPr lang="en-GB" sz="2800" dirty="0">
              <a:latin typeface="TH SarabunPSK" pitchFamily="34" charset="-34"/>
              <a:ea typeface="Tahoma" panose="020B0604030504040204" pitchFamily="34" charset="0"/>
              <a:cs typeface="TH SarabunPSK" pitchFamily="34" charset="-34"/>
            </a:endParaRPr>
          </a:p>
          <a:p>
            <a:pPr lvl="1">
              <a:lnSpc>
                <a:spcPct val="100000"/>
              </a:lnSpc>
            </a:pPr>
            <a:r>
              <a:rPr lang="th-TH" sz="2800" dirty="0" smtClean="0">
                <a:latin typeface="TH SarabunPSK" pitchFamily="34" charset="-34"/>
                <a:ea typeface="Tahoma" panose="020B0604030504040204" pitchFamily="34" charset="0"/>
                <a:cs typeface="TH SarabunPSK" pitchFamily="34" charset="-34"/>
              </a:rPr>
              <a:t>ครอบคลุมประเด็นสำคัญ</a:t>
            </a:r>
            <a:endParaRPr lang="en-GB" sz="2800" dirty="0">
              <a:latin typeface="TH SarabunPSK" pitchFamily="34" charset="-34"/>
              <a:ea typeface="Tahoma" panose="020B0604030504040204" pitchFamily="34" charset="0"/>
              <a:cs typeface="TH SarabunPSK" pitchFamily="34" charset="-34"/>
            </a:endParaRPr>
          </a:p>
          <a:p>
            <a:endParaRPr lang="en-GB" sz="3200" dirty="0">
              <a:latin typeface="TH SarabunPSK" pitchFamily="34" charset="-34"/>
              <a:cs typeface="TH SarabunPSK" pitchFamily="34" charset="-34"/>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8</a:t>
            </a:fld>
            <a:endParaRPr lang="zh-TW" altLang="en-US"/>
          </a:p>
        </p:txBody>
      </p:sp>
    </p:spTree>
    <p:extLst>
      <p:ext uri="{BB962C8B-B14F-4D97-AF65-F5344CB8AC3E}">
        <p14:creationId xmlns:p14="http://schemas.microsoft.com/office/powerpoint/2010/main" val="12463828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334245" y="1113365"/>
            <a:ext cx="11566018" cy="1143000"/>
          </a:xfrm>
        </p:spPr>
        <p:txBody>
          <a:bodyPr>
            <a:normAutofit/>
          </a:bodyPr>
          <a:lstStyle/>
          <a:p>
            <a:pPr eaLnBrk="1" hangingPunct="1"/>
            <a:r>
              <a:rPr lang="th-TH" sz="4000" dirty="0" smtClean="0">
                <a:solidFill>
                  <a:srgbClr val="006600"/>
                </a:solidFill>
                <a:latin typeface="TH SarabunPSK" pitchFamily="34" charset="-34"/>
                <a:cs typeface="TH SarabunPSK" pitchFamily="34" charset="-34"/>
              </a:rPr>
              <a:t>ความถูกต้องทางกฎหมาย</a:t>
            </a:r>
            <a:r>
              <a:rPr lang="en-US" sz="4000" dirty="0" smtClean="0">
                <a:solidFill>
                  <a:srgbClr val="006600"/>
                </a:solidFill>
                <a:latin typeface="TH SarabunPSK" pitchFamily="34" charset="-34"/>
                <a:cs typeface="TH SarabunPSK" pitchFamily="34" charset="-34"/>
              </a:rPr>
              <a:t> (1/2)</a:t>
            </a:r>
          </a:p>
        </p:txBody>
      </p:sp>
      <p:sp>
        <p:nvSpPr>
          <p:cNvPr id="10244" name="Rectangle 3"/>
          <p:cNvSpPr>
            <a:spLocks noGrp="1" noChangeArrowheads="1"/>
          </p:cNvSpPr>
          <p:nvPr>
            <p:ph idx="1"/>
          </p:nvPr>
        </p:nvSpPr>
        <p:spPr>
          <a:xfrm>
            <a:off x="334245" y="2133263"/>
            <a:ext cx="6360469" cy="4032406"/>
          </a:xfrm>
        </p:spPr>
        <p:txBody>
          <a:bodyPr>
            <a:noAutofit/>
          </a:bodyPr>
          <a:lstStyle/>
          <a:p>
            <a:pPr eaLnBrk="1" hangingPunct="1">
              <a:lnSpc>
                <a:spcPct val="100000"/>
              </a:lnSpc>
            </a:pPr>
            <a:r>
              <a:rPr lang="th-TH" dirty="0" smtClean="0">
                <a:latin typeface="TH SarabunPSK" pitchFamily="34" charset="-34"/>
                <a:ea typeface="Tahoma" panose="020B0604030504040204" pitchFamily="34" charset="0"/>
                <a:cs typeface="TH SarabunPSK" pitchFamily="34" charset="-34"/>
              </a:rPr>
              <a:t>การบริหารจัดการทางกฎหมายหมายถึงความถูกต้องตามทุกกฎหมายที่เกี่ยวข้อง</a:t>
            </a:r>
            <a:endParaRPr lang="en-US" dirty="0">
              <a:latin typeface="TH SarabunPSK" pitchFamily="34" charset="-34"/>
              <a:ea typeface="Tahoma" panose="020B0604030504040204" pitchFamily="34" charset="0"/>
              <a:cs typeface="TH SarabunPSK" pitchFamily="34" charset="-34"/>
            </a:endParaRPr>
          </a:p>
          <a:p>
            <a:pPr eaLnBrk="1" hangingPunct="1">
              <a:lnSpc>
                <a:spcPct val="100000"/>
              </a:lnSpc>
            </a:pPr>
            <a:r>
              <a:rPr lang="th-TH" dirty="0" smtClean="0">
                <a:latin typeface="TH SarabunPSK" pitchFamily="34" charset="-34"/>
                <a:ea typeface="Tahoma" panose="020B0604030504040204" pitchFamily="34" charset="0"/>
                <a:cs typeface="TH SarabunPSK" pitchFamily="34" charset="-34"/>
              </a:rPr>
              <a:t>กฎหมายแต่ละประเทศแตกต่างกัน</a:t>
            </a:r>
          </a:p>
          <a:p>
            <a:pPr>
              <a:lnSpc>
                <a:spcPct val="100000"/>
              </a:lnSpc>
            </a:pPr>
            <a:r>
              <a:rPr lang="th-TH" dirty="0">
                <a:latin typeface="TH SarabunPSK" pitchFamily="34" charset="-34"/>
                <a:ea typeface="Tahoma" panose="020B0604030504040204" pitchFamily="34" charset="0"/>
                <a:cs typeface="TH SarabunPSK" pitchFamily="34" charset="-34"/>
              </a:rPr>
              <a:t>การบริหารจัดการทาง</a:t>
            </a:r>
            <a:r>
              <a:rPr lang="th-TH" dirty="0" smtClean="0">
                <a:latin typeface="TH SarabunPSK" pitchFamily="34" charset="-34"/>
                <a:ea typeface="Tahoma" panose="020B0604030504040204" pitchFamily="34" charset="0"/>
                <a:cs typeface="TH SarabunPSK" pitchFamily="34" charset="-34"/>
              </a:rPr>
              <a:t>กฎหมาย</a:t>
            </a:r>
            <a:r>
              <a:rPr lang="th-TH" dirty="0">
                <a:latin typeface="TH SarabunPSK" pitchFamily="34" charset="-34"/>
                <a:ea typeface="Tahoma" panose="020B0604030504040204" pitchFamily="34" charset="0"/>
                <a:cs typeface="TH SarabunPSK" pitchFamily="34" charset="-34"/>
              </a:rPr>
              <a:t>หมา</a:t>
            </a:r>
            <a:r>
              <a:rPr lang="th-TH" dirty="0" smtClean="0">
                <a:latin typeface="TH SarabunPSK" pitchFamily="34" charset="-34"/>
                <a:ea typeface="Tahoma" panose="020B0604030504040204" pitchFamily="34" charset="0"/>
                <a:cs typeface="TH SarabunPSK" pitchFamily="34" charset="-34"/>
              </a:rPr>
              <a:t>ยอาจจะเหมือนหรือต่างจาก</a:t>
            </a:r>
            <a:r>
              <a:rPr lang="th-TH" dirty="0" smtClean="0">
                <a:latin typeface="TH SarabunPSK" pitchFamily="34" charset="-34"/>
                <a:cs typeface="TH SarabunPSK" pitchFamily="34" charset="-34"/>
              </a:rPr>
              <a:t> การบริหารจัดการป่าไม้อย่างยั่งยืน (</a:t>
            </a:r>
            <a:r>
              <a:rPr lang="en-GB" dirty="0" smtClean="0">
                <a:latin typeface="TH SarabunPSK" pitchFamily="34" charset="-34"/>
                <a:cs typeface="TH SarabunPSK" pitchFamily="34" charset="-34"/>
              </a:rPr>
              <a:t>Sustainable Forest Management</a:t>
            </a:r>
            <a:r>
              <a:rPr lang="en-US" dirty="0" smtClean="0">
                <a:latin typeface="TH SarabunPSK" pitchFamily="34" charset="-34"/>
                <a:cs typeface="TH SarabunPSK" pitchFamily="34" charset="-34"/>
              </a:rPr>
              <a:t>: SFM</a:t>
            </a:r>
            <a:r>
              <a:rPr lang="th-TH" dirty="0" smtClean="0">
                <a:latin typeface="TH SarabunPSK" pitchFamily="34" charset="-34"/>
                <a:cs typeface="TH SarabunPSK" pitchFamily="34" charset="-34"/>
              </a:rPr>
              <a:t>) </a:t>
            </a:r>
            <a:r>
              <a:rPr lang="th-TH" dirty="0" smtClean="0">
                <a:latin typeface="TH SarabunPSK" pitchFamily="34" charset="-34"/>
                <a:ea typeface="Tahoma" panose="020B0604030504040204" pitchFamily="34" charset="0"/>
                <a:cs typeface="TH SarabunPSK" pitchFamily="34" charset="-34"/>
              </a:rPr>
              <a:t>ก็ได้</a:t>
            </a:r>
            <a:endParaRPr lang="en-US" dirty="0">
              <a:latin typeface="TH SarabunPSK" pitchFamily="34" charset="-34"/>
              <a:ea typeface="Tahoma" panose="020B0604030504040204" pitchFamily="34" charset="0"/>
              <a:cs typeface="TH SarabunPSK" pitchFamily="34" charset="-34"/>
            </a:endParaRPr>
          </a:p>
        </p:txBody>
      </p:sp>
      <p:grpSp>
        <p:nvGrpSpPr>
          <p:cNvPr id="3" name="Group 2"/>
          <p:cNvGrpSpPr/>
          <p:nvPr/>
        </p:nvGrpSpPr>
        <p:grpSpPr>
          <a:xfrm>
            <a:off x="6715076" y="2105348"/>
            <a:ext cx="4943525" cy="4322602"/>
            <a:chOff x="8079136" y="2935229"/>
            <a:chExt cx="3240880" cy="2304857"/>
          </a:xfrm>
        </p:grpSpPr>
        <p:sp>
          <p:nvSpPr>
            <p:cNvPr id="10245" name="Text Box 5"/>
            <p:cNvSpPr txBox="1">
              <a:spLocks noChangeArrowheads="1"/>
            </p:cNvSpPr>
            <p:nvPr/>
          </p:nvSpPr>
          <p:spPr bwMode="auto">
            <a:xfrm>
              <a:off x="8187377" y="2998687"/>
              <a:ext cx="440537" cy="196932"/>
            </a:xfrm>
            <a:prstGeom prst="rect">
              <a:avLst/>
            </a:prstGeom>
            <a:noFill/>
            <a:ln w="9525">
              <a:noFill/>
              <a:miter lim="800000"/>
              <a:headEnd/>
              <a:tailEnd/>
            </a:ln>
          </p:spPr>
          <p:txBody>
            <a:bodyPr wrap="none">
              <a:spAutoFit/>
            </a:bodyPr>
            <a:lstStyle/>
            <a:p>
              <a:r>
                <a:rPr lang="en-US" b="1" dirty="0">
                  <a:solidFill>
                    <a:schemeClr val="tx1">
                      <a:lumMod val="50000"/>
                    </a:schemeClr>
                  </a:solidFill>
                  <a:latin typeface="TH SarabunPSK" pitchFamily="34" charset="-34"/>
                  <a:cs typeface="TH SarabunPSK" pitchFamily="34" charset="-34"/>
                </a:rPr>
                <a:t>SFM</a:t>
              </a:r>
            </a:p>
          </p:txBody>
        </p:sp>
        <p:sp>
          <p:nvSpPr>
            <p:cNvPr id="10246" name="Line 7"/>
            <p:cNvSpPr>
              <a:spLocks noChangeShapeType="1"/>
            </p:cNvSpPr>
            <p:nvPr/>
          </p:nvSpPr>
          <p:spPr bwMode="auto">
            <a:xfrm>
              <a:off x="9105452" y="3097154"/>
              <a:ext cx="2052638" cy="0"/>
            </a:xfrm>
            <a:prstGeom prst="line">
              <a:avLst/>
            </a:prstGeom>
            <a:noFill/>
            <a:ln w="76200">
              <a:solidFill>
                <a:schemeClr val="tx1">
                  <a:lumMod val="50000"/>
                </a:schemeClr>
              </a:solidFill>
              <a:round/>
              <a:headEnd/>
              <a:tailEnd/>
            </a:ln>
          </p:spPr>
          <p:txBody>
            <a:bodyPr/>
            <a:lstStyle/>
            <a:p>
              <a:endParaRPr lang="en-GB" sz="1350"/>
            </a:p>
          </p:txBody>
        </p:sp>
        <p:sp>
          <p:nvSpPr>
            <p:cNvPr id="10247" name="Text Box 8"/>
            <p:cNvSpPr txBox="1">
              <a:spLocks noChangeArrowheads="1"/>
            </p:cNvSpPr>
            <p:nvPr/>
          </p:nvSpPr>
          <p:spPr bwMode="auto">
            <a:xfrm>
              <a:off x="9051875" y="5074786"/>
              <a:ext cx="716756" cy="164110"/>
            </a:xfrm>
            <a:prstGeom prst="rect">
              <a:avLst/>
            </a:prstGeom>
            <a:noFill/>
            <a:ln w="9525">
              <a:noFill/>
              <a:miter lim="800000"/>
              <a:headEnd/>
              <a:tailEnd/>
            </a:ln>
          </p:spPr>
          <p:txBody>
            <a:bodyPr>
              <a:spAutoFit/>
            </a:bodyPr>
            <a:lstStyle/>
            <a:p>
              <a:pPr algn="ctr"/>
              <a:r>
                <a:rPr lang="th-TH" sz="1400" dirty="0" smtClean="0">
                  <a:latin typeface="TH SarabunPSK" pitchFamily="34" charset="-34"/>
                  <a:cs typeface="TH SarabunPSK" pitchFamily="34" charset="-34"/>
                </a:rPr>
                <a:t>ประเทศ</a:t>
              </a:r>
              <a:r>
                <a:rPr lang="en-US" sz="1400" dirty="0" smtClean="0">
                  <a:latin typeface="TH SarabunPSK" pitchFamily="34" charset="-34"/>
                  <a:cs typeface="TH SarabunPSK" pitchFamily="34" charset="-34"/>
                </a:rPr>
                <a:t> </a:t>
              </a:r>
              <a:r>
                <a:rPr lang="th-TH" sz="1400" dirty="0" smtClean="0">
                  <a:latin typeface="TH SarabunPSK" pitchFamily="34" charset="-34"/>
                  <a:cs typeface="TH SarabunPSK" pitchFamily="34" charset="-34"/>
                </a:rPr>
                <a:t>ก</a:t>
              </a:r>
              <a:endParaRPr lang="en-US" sz="1400" dirty="0">
                <a:latin typeface="TH SarabunPSK" pitchFamily="34" charset="-34"/>
                <a:cs typeface="TH SarabunPSK" pitchFamily="34" charset="-34"/>
              </a:endParaRPr>
            </a:p>
          </p:txBody>
        </p:sp>
        <p:sp>
          <p:nvSpPr>
            <p:cNvPr id="10248" name="Text Box 9"/>
            <p:cNvSpPr txBox="1">
              <a:spLocks noChangeArrowheads="1"/>
            </p:cNvSpPr>
            <p:nvPr/>
          </p:nvSpPr>
          <p:spPr bwMode="auto">
            <a:xfrm>
              <a:off x="9861500" y="5075976"/>
              <a:ext cx="716756" cy="164110"/>
            </a:xfrm>
            <a:prstGeom prst="rect">
              <a:avLst/>
            </a:prstGeom>
            <a:noFill/>
            <a:ln w="9525">
              <a:noFill/>
              <a:miter lim="800000"/>
              <a:headEnd/>
              <a:tailEnd/>
            </a:ln>
          </p:spPr>
          <p:txBody>
            <a:bodyPr>
              <a:spAutoFit/>
            </a:bodyPr>
            <a:lstStyle/>
            <a:p>
              <a:pPr algn="ctr"/>
              <a:r>
                <a:rPr lang="th-TH" sz="1400" dirty="0" smtClean="0">
                  <a:latin typeface="TH SarabunPSK" pitchFamily="34" charset="-34"/>
                  <a:cs typeface="TH SarabunPSK" pitchFamily="34" charset="-34"/>
                </a:rPr>
                <a:t>ประเทศ</a:t>
              </a:r>
              <a:r>
                <a:rPr lang="en-US" sz="1400" dirty="0" smtClean="0">
                  <a:latin typeface="TH SarabunPSK" pitchFamily="34" charset="-34"/>
                  <a:cs typeface="TH SarabunPSK" pitchFamily="34" charset="-34"/>
                </a:rPr>
                <a:t> </a:t>
              </a:r>
              <a:r>
                <a:rPr lang="th-TH" sz="1400" dirty="0" smtClean="0">
                  <a:latin typeface="TH SarabunPSK" pitchFamily="34" charset="-34"/>
                  <a:cs typeface="TH SarabunPSK" pitchFamily="34" charset="-34"/>
                </a:rPr>
                <a:t>ข</a:t>
              </a:r>
              <a:endParaRPr lang="en-US" sz="1400" dirty="0">
                <a:latin typeface="TH SarabunPSK" pitchFamily="34" charset="-34"/>
                <a:cs typeface="TH SarabunPSK" pitchFamily="34" charset="-34"/>
              </a:endParaRPr>
            </a:p>
          </p:txBody>
        </p:sp>
        <p:sp>
          <p:nvSpPr>
            <p:cNvPr id="10249" name="Text Box 10"/>
            <p:cNvSpPr txBox="1">
              <a:spLocks noChangeArrowheads="1"/>
            </p:cNvSpPr>
            <p:nvPr/>
          </p:nvSpPr>
          <p:spPr bwMode="auto">
            <a:xfrm>
              <a:off x="10603260" y="5075976"/>
              <a:ext cx="716756" cy="164110"/>
            </a:xfrm>
            <a:prstGeom prst="rect">
              <a:avLst/>
            </a:prstGeom>
            <a:noFill/>
            <a:ln w="9525">
              <a:noFill/>
              <a:miter lim="800000"/>
              <a:headEnd/>
              <a:tailEnd/>
            </a:ln>
          </p:spPr>
          <p:txBody>
            <a:bodyPr>
              <a:spAutoFit/>
            </a:bodyPr>
            <a:lstStyle/>
            <a:p>
              <a:pPr algn="ctr"/>
              <a:r>
                <a:rPr lang="th-TH" sz="1400" dirty="0" smtClean="0">
                  <a:latin typeface="TH SarabunPSK" pitchFamily="34" charset="-34"/>
                  <a:cs typeface="TH SarabunPSK" pitchFamily="34" charset="-34"/>
                </a:rPr>
                <a:t>ประเทศ ค</a:t>
              </a:r>
              <a:endParaRPr lang="en-US" sz="1400" dirty="0">
                <a:latin typeface="TH SarabunPSK" pitchFamily="34" charset="-34"/>
                <a:cs typeface="TH SarabunPSK" pitchFamily="34" charset="-34"/>
              </a:endParaRPr>
            </a:p>
          </p:txBody>
        </p:sp>
        <p:sp>
          <p:nvSpPr>
            <p:cNvPr id="10250" name="Line 11"/>
            <p:cNvSpPr>
              <a:spLocks noChangeShapeType="1"/>
            </p:cNvSpPr>
            <p:nvPr/>
          </p:nvSpPr>
          <p:spPr bwMode="auto">
            <a:xfrm>
              <a:off x="9105454" y="3529352"/>
              <a:ext cx="540544" cy="0"/>
            </a:xfrm>
            <a:prstGeom prst="line">
              <a:avLst/>
            </a:prstGeom>
            <a:noFill/>
            <a:ln w="76200">
              <a:solidFill>
                <a:srgbClr val="FF0000"/>
              </a:solidFill>
              <a:round/>
              <a:headEnd/>
              <a:tailEnd/>
            </a:ln>
          </p:spPr>
          <p:txBody>
            <a:bodyPr/>
            <a:lstStyle/>
            <a:p>
              <a:endParaRPr lang="en-GB" sz="1350"/>
            </a:p>
          </p:txBody>
        </p:sp>
        <p:sp>
          <p:nvSpPr>
            <p:cNvPr id="10251" name="Line 12"/>
            <p:cNvSpPr>
              <a:spLocks noChangeShapeType="1"/>
            </p:cNvSpPr>
            <p:nvPr/>
          </p:nvSpPr>
          <p:spPr bwMode="auto">
            <a:xfrm>
              <a:off x="9861500" y="3204311"/>
              <a:ext cx="540544" cy="0"/>
            </a:xfrm>
            <a:prstGeom prst="line">
              <a:avLst/>
            </a:prstGeom>
            <a:noFill/>
            <a:ln w="76200">
              <a:solidFill>
                <a:srgbClr val="FF0000"/>
              </a:solidFill>
              <a:round/>
              <a:headEnd/>
              <a:tailEnd/>
            </a:ln>
          </p:spPr>
          <p:txBody>
            <a:bodyPr/>
            <a:lstStyle/>
            <a:p>
              <a:endParaRPr lang="en-GB" sz="1350"/>
            </a:p>
          </p:txBody>
        </p:sp>
        <p:sp>
          <p:nvSpPr>
            <p:cNvPr id="10252" name="Line 13"/>
            <p:cNvSpPr>
              <a:spLocks noChangeShapeType="1"/>
            </p:cNvSpPr>
            <p:nvPr/>
          </p:nvSpPr>
          <p:spPr bwMode="auto">
            <a:xfrm>
              <a:off x="10671125" y="4338977"/>
              <a:ext cx="540544" cy="0"/>
            </a:xfrm>
            <a:prstGeom prst="line">
              <a:avLst/>
            </a:prstGeom>
            <a:noFill/>
            <a:ln w="76200">
              <a:solidFill>
                <a:srgbClr val="FF0000"/>
              </a:solidFill>
              <a:round/>
              <a:headEnd/>
              <a:tailEnd/>
            </a:ln>
          </p:spPr>
          <p:txBody>
            <a:bodyPr/>
            <a:lstStyle/>
            <a:p>
              <a:endParaRPr lang="en-GB" sz="1350"/>
            </a:p>
          </p:txBody>
        </p:sp>
        <p:sp>
          <p:nvSpPr>
            <p:cNvPr id="10253" name="Text Box 14"/>
            <p:cNvSpPr txBox="1">
              <a:spLocks noChangeArrowheads="1"/>
            </p:cNvSpPr>
            <p:nvPr/>
          </p:nvSpPr>
          <p:spPr bwMode="auto">
            <a:xfrm>
              <a:off x="8079136" y="3780575"/>
              <a:ext cx="657021" cy="196932"/>
            </a:xfrm>
            <a:prstGeom prst="rect">
              <a:avLst/>
            </a:prstGeom>
            <a:noFill/>
            <a:ln w="9525">
              <a:noFill/>
              <a:miter lim="800000"/>
              <a:headEnd/>
              <a:tailEnd/>
            </a:ln>
          </p:spPr>
          <p:txBody>
            <a:bodyPr wrap="none">
              <a:spAutoFit/>
            </a:bodyPr>
            <a:lstStyle/>
            <a:p>
              <a:r>
                <a:rPr lang="th-TH" b="1" dirty="0" smtClean="0">
                  <a:solidFill>
                    <a:srgbClr val="FF0000"/>
                  </a:solidFill>
                  <a:latin typeface="TH SarabunPSK" pitchFamily="34" charset="-34"/>
                  <a:cs typeface="TH SarabunPSK" pitchFamily="34" charset="-34"/>
                </a:rPr>
                <a:t>กฎหมาย</a:t>
              </a:r>
              <a:endParaRPr lang="en-US" b="1" dirty="0">
                <a:solidFill>
                  <a:srgbClr val="FF0000"/>
                </a:solidFill>
                <a:latin typeface="TH SarabunPSK" pitchFamily="34" charset="-34"/>
                <a:cs typeface="TH SarabunPSK" pitchFamily="34" charset="-34"/>
              </a:endParaRPr>
            </a:p>
          </p:txBody>
        </p:sp>
        <p:sp>
          <p:nvSpPr>
            <p:cNvPr id="10254" name="Line 16"/>
            <p:cNvSpPr>
              <a:spLocks noChangeShapeType="1"/>
            </p:cNvSpPr>
            <p:nvPr/>
          </p:nvSpPr>
          <p:spPr bwMode="auto">
            <a:xfrm>
              <a:off x="8889949" y="2935229"/>
              <a:ext cx="0" cy="2106216"/>
            </a:xfrm>
            <a:prstGeom prst="line">
              <a:avLst/>
            </a:prstGeom>
            <a:noFill/>
            <a:ln w="9525">
              <a:solidFill>
                <a:schemeClr val="tx1"/>
              </a:solidFill>
              <a:round/>
              <a:headEnd/>
              <a:tailEnd/>
            </a:ln>
          </p:spPr>
          <p:txBody>
            <a:bodyPr/>
            <a:lstStyle/>
            <a:p>
              <a:endParaRPr lang="en-GB" sz="1350"/>
            </a:p>
          </p:txBody>
        </p:sp>
        <p:sp>
          <p:nvSpPr>
            <p:cNvPr id="10255" name="Line 17"/>
            <p:cNvSpPr>
              <a:spLocks noChangeShapeType="1"/>
            </p:cNvSpPr>
            <p:nvPr/>
          </p:nvSpPr>
          <p:spPr bwMode="auto">
            <a:xfrm>
              <a:off x="8889949" y="5028651"/>
              <a:ext cx="2376488" cy="0"/>
            </a:xfrm>
            <a:prstGeom prst="line">
              <a:avLst/>
            </a:prstGeom>
            <a:noFill/>
            <a:ln w="9525">
              <a:solidFill>
                <a:schemeClr val="tx1"/>
              </a:solidFill>
              <a:round/>
              <a:headEnd/>
              <a:tailEnd/>
            </a:ln>
          </p:spPr>
          <p:txBody>
            <a:bodyPr/>
            <a:lstStyle/>
            <a:p>
              <a:endParaRPr lang="en-GB" sz="1350"/>
            </a:p>
          </p:txBody>
        </p:sp>
      </p:grpSp>
      <p:sp>
        <p:nvSpPr>
          <p:cNvPr id="2" name="Slide Number Placeholder 1"/>
          <p:cNvSpPr>
            <a:spLocks noGrp="1"/>
          </p:cNvSpPr>
          <p:nvPr>
            <p:ph type="sldNum" sz="quarter" idx="12"/>
          </p:nvPr>
        </p:nvSpPr>
        <p:spPr/>
        <p:txBody>
          <a:bodyPr/>
          <a:lstStyle/>
          <a:p>
            <a:fld id="{A4CE05BE-1510-4BF9-B87A-E3BAF5EBDA19}" type="slidenum">
              <a:rPr lang="zh-TW" altLang="en-US" smtClean="0"/>
              <a:pPr/>
              <a:t>9</a:t>
            </a:fld>
            <a:endParaRPr lang="zh-TW" altLang="en-US"/>
          </a:p>
        </p:txBody>
      </p:sp>
    </p:spTree>
    <p:extLst>
      <p:ext uri="{BB962C8B-B14F-4D97-AF65-F5344CB8AC3E}">
        <p14:creationId xmlns:p14="http://schemas.microsoft.com/office/powerpoint/2010/main" val="23866629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08672C-41C3-4136-A632-29BEBE816B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71C0B6B9-8D27-4599-A5C9-743F9825D9FD}">
  <ds:schemaRefs>
    <ds:schemaRef ds:uri="http://purl.org/dc/dcmitype/"/>
    <ds:schemaRef ds:uri="http://schemas.openxmlformats.org/package/2006/metadata/core-properties"/>
    <ds:schemaRef ds:uri="http://www.w3.org/XML/1998/namespace"/>
    <ds:schemaRef ds:uri="http://purl.org/dc/elements/1.1/"/>
    <ds:schemaRef ds:uri="http://schemas.microsoft.com/office/infopath/2007/PartnerControls"/>
    <ds:schemaRef ds:uri="http://purl.org/dc/terms/"/>
    <ds:schemaRef ds:uri="http://schemas.microsoft.com/office/2006/documentManagement/types"/>
    <ds:schemaRef ds:uri="http://schemas.microsoft.com/office/2006/metadata/properties"/>
  </ds:schemaRefs>
</ds:datastoreItem>
</file>

<file path=customXml/itemProps3.xml><?xml version="1.0" encoding="utf-8"?>
<ds:datastoreItem xmlns:ds="http://schemas.openxmlformats.org/officeDocument/2006/customXml" ds:itemID="{B8DA7481-943E-4E5B-8352-BD86FE0BD4A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1783</Words>
  <Application>Microsoft Office PowerPoint</Application>
  <PresentationFormat>Benutzerdefiniert</PresentationFormat>
  <Paragraphs>211</Paragraphs>
  <Slides>28</Slides>
  <Notes>19</Notes>
  <HiddenSlides>0</HiddenSlides>
  <MMClips>0</MMClips>
  <ScaleCrop>false</ScaleCrop>
  <HeadingPairs>
    <vt:vector size="4" baseType="variant">
      <vt:variant>
        <vt:lpstr>Design</vt:lpstr>
      </vt:variant>
      <vt:variant>
        <vt:i4>1</vt:i4>
      </vt:variant>
      <vt:variant>
        <vt:lpstr>Folientitel</vt:lpstr>
      </vt:variant>
      <vt:variant>
        <vt:i4>28</vt:i4>
      </vt:variant>
    </vt:vector>
  </HeadingPairs>
  <TitlesOfParts>
    <vt:vector size="29" baseType="lpstr">
      <vt:lpstr>Office Theme</vt:lpstr>
      <vt:lpstr>สิ่งสำคัญ: โปรดอ่าน คำเตือนทางกฎหมาย </vt:lpstr>
      <vt:lpstr>การฝึกอบรมวิทยากรผู้ฝึกอบรมในส่วนของ กฎหมายควบคุมการค้าไม้ของสหภาพยุโรป  (EU Timber Regulation)</vt:lpstr>
      <vt:lpstr>ห่วงโซ่อุปทานของไม้</vt:lpstr>
      <vt:lpstr>องค์ประกอบการบริหารจัดการป่าไม้</vt:lpstr>
      <vt:lpstr>ไม่รู้แหล่งที่มา แหล่งที่ไม่พึงประสงค์</vt:lpstr>
      <vt:lpstr>รู้แหล่งที่มา</vt:lpstr>
      <vt:lpstr>ทำไมต้องทำให้ถูกต้องตามกฎหมาย?</vt:lpstr>
      <vt:lpstr>หลักการเบื้องต้น</vt:lpstr>
      <vt:lpstr>ความถูกต้องทางกฎหมาย (1/2)</vt:lpstr>
      <vt:lpstr>ความถูกต้องทางกฎหมาย (2/2)</vt:lpstr>
      <vt:lpstr>แหล่งที่มีการดำเนินการ/การแปรรูป</vt:lpstr>
      <vt:lpstr>แหล่งที่มาที่แสดงความยั่งยืน</vt:lpstr>
      <vt:lpstr>คำจำกัดความของแหล่งที่มาซึ่งแสดงความยั่งยืน</vt:lpstr>
      <vt:lpstr>การติดตามย้อนกลับไปตามห่วงโซ่อุปทาน (1/3)</vt:lpstr>
      <vt:lpstr>การติดตามย้อนกลับไปตามห่วงโซ่อุปทาน (2/3)</vt:lpstr>
      <vt:lpstr>การติดตามย้อนกลับไปตามห่วงโซ่อุปทาน (3/3)</vt:lpstr>
      <vt:lpstr>การติดตามตรวจสอบตามห่วงโซ่</vt:lpstr>
      <vt:lpstr>จากไม้ไปยังผู้ใช้ไม้: การสอบย้อนกลับระหว่างองค์การ (1/4)</vt:lpstr>
      <vt:lpstr>จากไม้ไปยังผู้ใช้ไม้: การสอบย้อนกลับระหว่างองค์การ (2/4)</vt:lpstr>
      <vt:lpstr> </vt:lpstr>
      <vt:lpstr>จากไม้ไปยังผู้ใช้ไม้: การสอบย้อนกลับระหว่างองค์การ (4/4)</vt:lpstr>
      <vt:lpstr>การตรวจสอบหลักฐาน</vt:lpstr>
      <vt:lpstr>การตรวจสอบเอง</vt:lpstr>
      <vt:lpstr>การตรวจสอบโดยบุคคลที่เกี่ยวข้อง</vt:lpstr>
      <vt:lpstr>การตรวจสอบโดยบุคคลที่สาม</vt:lpstr>
      <vt:lpstr>แนวทางใดที่มีความเหมาะสม</vt:lpstr>
      <vt:lpstr>ความเที่ยงตรง </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GB</cp:lastModifiedBy>
  <cp:revision>127</cp:revision>
  <cp:lastPrinted>2014-06-30T20:32:25Z</cp:lastPrinted>
  <dcterms:created xsi:type="dcterms:W3CDTF">2013-11-14T15:38:49Z</dcterms:created>
  <dcterms:modified xsi:type="dcterms:W3CDTF">2015-03-05T17:09:41Z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